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78" r:id="rId14"/>
    <p:sldId id="267" r:id="rId15"/>
    <p:sldId id="268" r:id="rId16"/>
    <p:sldId id="276" r:id="rId17"/>
    <p:sldId id="275" r:id="rId18"/>
    <p:sldId id="274" r:id="rId19"/>
    <p:sldId id="269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Avenir" panose="02000503020000020003" pitchFamily="2" charset="0"/>
      <p:regular r:id="rId25"/>
      <p:italic r:id="rId26"/>
    </p:embeddedFont>
    <p:embeddedFont>
      <p:font typeface="Avenir Book" panose="02000503020000020003" pitchFamily="2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TR" pitchFamily="2" charset="0"/>
      <p:regular r:id="rId33"/>
    </p:embeddedFont>
    <p:embeddedFont>
      <p:font typeface="Trebuchet MS" panose="020B0703020202090204" pitchFamily="34" charset="0"/>
      <p:regular r:id="rId34"/>
      <p:bold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qs6FyVO4U93IihOsIKjJEO78h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A9E8E-04F5-684E-9EAD-CDD15C228DBE}" v="19" dt="2022-09-28T12:17:38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a5320bcf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a5320bcf0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5a5320bcf0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9472362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59472362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f4e53d5f8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ff4e53d5f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f4e53d5f8_3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Main Responsibilities: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 workshop a week which focuses on </a:t>
            </a:r>
            <a:r>
              <a:rPr lang="en-US" sz="1200">
                <a:solidFill>
                  <a:srgbClr val="7100B6"/>
                </a:solidFill>
                <a:latin typeface="Avenir"/>
                <a:ea typeface="Avenir"/>
                <a:cs typeface="Avenir"/>
                <a:sym typeface="Avenir"/>
              </a:rPr>
              <a:t>quantitative finance</a:t>
            </a:r>
            <a:endParaRPr sz="1200">
              <a:solidFill>
                <a:srgbClr val="7100B6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Collaboration with the Finance society at UoM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" name="Google Shape;92;gff4e53d5f8_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9472362e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59472362e2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59472362e2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9472362e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9472362e2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59472362e2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a5320bcf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a5320bcf0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5a5320bcf0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 txBox="1">
            <a:spLocks noGrp="1"/>
          </p:cNvSpPr>
          <p:nvPr>
            <p:ph type="body" idx="1"/>
          </p:nvPr>
        </p:nvSpPr>
        <p:spPr>
          <a:xfrm>
            <a:off x="185194" y="3080789"/>
            <a:ext cx="7397292" cy="5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85194" y="2036319"/>
            <a:ext cx="10942351" cy="89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  <a:defRPr sz="48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0"/>
          <p:cNvSpPr/>
          <p:nvPr/>
        </p:nvSpPr>
        <p:spPr>
          <a:xfrm>
            <a:off x="0" y="5550061"/>
            <a:ext cx="12192000" cy="130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2">
            <a:alphaModFix/>
          </a:blip>
          <a:srcRect l="27770" r="18719" b="51469"/>
          <a:stretch/>
        </p:blipFill>
        <p:spPr>
          <a:xfrm rot="-2897646" flipH="1">
            <a:off x="5875122" y="2092447"/>
            <a:ext cx="9049921" cy="47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/>
          <p:nvPr/>
        </p:nvSpPr>
        <p:spPr>
          <a:xfrm>
            <a:off x="138811" y="3896370"/>
            <a:ext cx="6155094" cy="61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endParaRPr sz="20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2"/>
          </p:nvPr>
        </p:nvSpPr>
        <p:spPr>
          <a:xfrm>
            <a:off x="185194" y="3861685"/>
            <a:ext cx="5324066" cy="34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" name="Google Shape;2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94" y="215095"/>
            <a:ext cx="829355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0"/>
          <p:cNvSpPr txBox="1"/>
          <p:nvPr/>
        </p:nvSpPr>
        <p:spPr>
          <a:xfrm>
            <a:off x="160582" y="561664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rPr>
              <a:t>SPONSORED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78" y="5916461"/>
            <a:ext cx="1112271" cy="57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0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7450" y="6077284"/>
            <a:ext cx="822868" cy="32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0" descr="Shape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5349" y="6068143"/>
            <a:ext cx="1235967" cy="37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0" descr="A picture containing background patter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20362" t="41518" r="19759" b="42504"/>
          <a:stretch/>
        </p:blipFill>
        <p:spPr>
          <a:xfrm>
            <a:off x="3707620" y="6093342"/>
            <a:ext cx="1456259" cy="30797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30" name="Google Shape;30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89263" y="5935570"/>
            <a:ext cx="822869" cy="55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 txBox="1">
            <a:spLocks noGrp="1"/>
          </p:cNvSpPr>
          <p:nvPr>
            <p:ph type="body" idx="1"/>
          </p:nvPr>
        </p:nvSpPr>
        <p:spPr>
          <a:xfrm>
            <a:off x="185194" y="3080789"/>
            <a:ext cx="7397292" cy="5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85194" y="2036319"/>
            <a:ext cx="10942351" cy="89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  <a:defRPr sz="48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0"/>
          <p:cNvSpPr/>
          <p:nvPr/>
        </p:nvSpPr>
        <p:spPr>
          <a:xfrm>
            <a:off x="0" y="5550061"/>
            <a:ext cx="12192000" cy="130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" name="Google Shape;22;p10"/>
          <p:cNvSpPr txBox="1"/>
          <p:nvPr/>
        </p:nvSpPr>
        <p:spPr>
          <a:xfrm>
            <a:off x="138811" y="3896370"/>
            <a:ext cx="6155094" cy="61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endParaRPr sz="20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2"/>
          </p:nvPr>
        </p:nvSpPr>
        <p:spPr>
          <a:xfrm>
            <a:off x="185194" y="3861685"/>
            <a:ext cx="5324066" cy="34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" name="Google Shape;2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94" y="215095"/>
            <a:ext cx="829355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0"/>
          <p:cNvSpPr txBox="1"/>
          <p:nvPr/>
        </p:nvSpPr>
        <p:spPr>
          <a:xfrm>
            <a:off x="160582" y="561664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rPr>
              <a:t>SPONSORED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78" y="5916461"/>
            <a:ext cx="1112271" cy="57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0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7450" y="6077284"/>
            <a:ext cx="822868" cy="32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0" descr="Shap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5349" y="6068143"/>
            <a:ext cx="1235967" cy="37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0" descr="A picture containing background patter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20362" t="41518" r="19759" b="42504"/>
          <a:stretch/>
        </p:blipFill>
        <p:spPr>
          <a:xfrm>
            <a:off x="3707620" y="6093342"/>
            <a:ext cx="1456259" cy="30797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30" name="Google Shape;30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89263" y="5935570"/>
            <a:ext cx="822869" cy="552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22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946150" y="2736850"/>
            <a:ext cx="102997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title"/>
          </p:nvPr>
        </p:nvSpPr>
        <p:spPr>
          <a:xfrm>
            <a:off x="423522" y="515680"/>
            <a:ext cx="11344956" cy="72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body" idx="1"/>
          </p:nvPr>
        </p:nvSpPr>
        <p:spPr>
          <a:xfrm>
            <a:off x="423522" y="1458494"/>
            <a:ext cx="11344956" cy="458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8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423521" y="1527337"/>
            <a:ext cx="544484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Char char="●"/>
              <a:defRPr sz="24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 sz="20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 sz="18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2"/>
          </p:nvPr>
        </p:nvSpPr>
        <p:spPr>
          <a:xfrm>
            <a:off x="5868365" y="1527337"/>
            <a:ext cx="59001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Char char="●"/>
              <a:defRPr sz="24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2000"/>
              <a:buFont typeface="NTR"/>
              <a:buChar char="●"/>
              <a:defRPr sz="20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800"/>
              <a:buFont typeface="NTR"/>
              <a:buChar char="●"/>
              <a:defRPr sz="18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054F"/>
              </a:buClr>
              <a:buSzPts val="1600"/>
              <a:buFont typeface="NTR"/>
              <a:buChar char="●"/>
              <a:defRPr sz="16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3522" y="6173787"/>
            <a:ext cx="829355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6"/>
          <p:cNvSpPr/>
          <p:nvPr/>
        </p:nvSpPr>
        <p:spPr>
          <a:xfrm>
            <a:off x="10820400" y="6173787"/>
            <a:ext cx="9480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423522" y="515680"/>
            <a:ext cx="11344956" cy="72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1"/>
          </p:nvPr>
        </p:nvSpPr>
        <p:spPr>
          <a:xfrm>
            <a:off x="946150" y="2736850"/>
            <a:ext cx="102997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ff4e53d5f8_3_55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ff4e53d5f8_3_559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gff4e53d5f8_3_559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ff4e53d5f8_3_55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wentieth Century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ff4e53d5f8_3_55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wentieth Century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ff4e53d5f8_3_55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86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B054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3522" y="6168611"/>
            <a:ext cx="829355" cy="3651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body" idx="1"/>
          </p:nvPr>
        </p:nvSpPr>
        <p:spPr>
          <a:xfrm>
            <a:off x="185201" y="3080800"/>
            <a:ext cx="8896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Data Science Workshop I</a:t>
            </a:r>
            <a:endParaRPr/>
          </a:p>
        </p:txBody>
      </p:sp>
      <p:sp>
        <p:nvSpPr>
          <p:cNvPr id="65" name="Google Shape;65;p1"/>
          <p:cNvSpPr txBox="1">
            <a:spLocks noGrp="1"/>
          </p:cNvSpPr>
          <p:nvPr>
            <p:ph type="ctrTitle"/>
          </p:nvPr>
        </p:nvSpPr>
        <p:spPr>
          <a:xfrm>
            <a:off x="185200" y="1328500"/>
            <a:ext cx="9336000" cy="16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Welcome &amp; Introduction Talk</a:t>
            </a:r>
            <a:endParaRPr dirty="0"/>
          </a:p>
        </p:txBody>
      </p:sp>
      <p:sp>
        <p:nvSpPr>
          <p:cNvPr id="66" name="Google Shape;66;p1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67" name="Google Shape;67;p1"/>
          <p:cNvSpPr txBox="1">
            <a:spLocks noGrp="1"/>
          </p:cNvSpPr>
          <p:nvPr>
            <p:ph type="body" idx="2"/>
          </p:nvPr>
        </p:nvSpPr>
        <p:spPr>
          <a:xfrm>
            <a:off x="185194" y="3861685"/>
            <a:ext cx="5324066" cy="34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</a:pPr>
            <a:r>
              <a:rPr lang="en-GB" dirty="0"/>
              <a:t>Exec &amp; Division Heads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5a5320bcf0_0_15"/>
          <p:cNvSpPr txBox="1">
            <a:spLocks noGrp="1"/>
          </p:cNvSpPr>
          <p:nvPr>
            <p:ph type="title"/>
          </p:nvPr>
        </p:nvSpPr>
        <p:spPr>
          <a:xfrm>
            <a:off x="259657" y="213132"/>
            <a:ext cx="6816056" cy="1068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Beyond existing data, scientifically</a:t>
            </a:r>
            <a:endParaRPr dirty="0"/>
          </a:p>
        </p:txBody>
      </p:sp>
      <p:sp>
        <p:nvSpPr>
          <p:cNvPr id="176" name="Google Shape;176;g15a5320bcf0_0_15"/>
          <p:cNvSpPr txBox="1">
            <a:spLocks noGrp="1"/>
          </p:cNvSpPr>
          <p:nvPr>
            <p:ph type="body" idx="1"/>
          </p:nvPr>
        </p:nvSpPr>
        <p:spPr>
          <a:xfrm>
            <a:off x="591719" y="1595545"/>
            <a:ext cx="6019800" cy="44243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58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●"/>
            </a:pPr>
            <a:r>
              <a:rPr lang="en-US" sz="2400" b="1" dirty="0"/>
              <a:t>Scientific method</a:t>
            </a:r>
            <a:r>
              <a:rPr lang="en-US" sz="2400" dirty="0"/>
              <a:t>:</a:t>
            </a:r>
            <a:endParaRPr sz="2400" dirty="0"/>
          </a:p>
          <a:p>
            <a:pPr marL="457200" lvl="1" indent="-13512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○"/>
            </a:pPr>
            <a:r>
              <a:rPr lang="en-US" sz="2000" dirty="0"/>
              <a:t> Hypothesis, Experiment, Validation</a:t>
            </a:r>
            <a:br>
              <a:rPr lang="en-US" sz="2000" dirty="0"/>
            </a:br>
            <a:r>
              <a:rPr lang="en-US" sz="2000" dirty="0"/>
              <a:t>(Workshops to train all of these!)</a:t>
            </a:r>
            <a:br>
              <a:rPr lang="en-US" sz="2000" dirty="0"/>
            </a:br>
            <a:endParaRPr sz="2000" dirty="0"/>
          </a:p>
          <a:p>
            <a:pPr marL="285750" lvl="0" indent="-2958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●"/>
            </a:pPr>
            <a:r>
              <a:rPr lang="en-US" sz="2400" b="1" dirty="0"/>
              <a:t>Forecasting and Predicting</a:t>
            </a:r>
            <a:r>
              <a:rPr lang="en-US" sz="2400" dirty="0"/>
              <a:t>:</a:t>
            </a:r>
            <a:endParaRPr sz="2400" dirty="0"/>
          </a:p>
          <a:p>
            <a:pPr marL="457200" lvl="1" indent="-13512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○"/>
            </a:pPr>
            <a:r>
              <a:rPr lang="en-US" sz="2000" dirty="0"/>
              <a:t> Predict new data based on existing data</a:t>
            </a:r>
            <a:br>
              <a:rPr lang="en-US" sz="2000" dirty="0"/>
            </a:br>
            <a:r>
              <a:rPr lang="en-US" sz="2000" dirty="0"/>
              <a:t>with an interdisciplinary approach</a:t>
            </a:r>
            <a:endParaRPr sz="2000" dirty="0"/>
          </a:p>
          <a:p>
            <a:pPr marL="457200" lvl="1" indent="-13512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○"/>
            </a:pPr>
            <a:r>
              <a:rPr lang="en-US" sz="2000" dirty="0"/>
              <a:t> What will be the price of this stock tomorrow?</a:t>
            </a:r>
            <a:endParaRPr sz="2000" dirty="0"/>
          </a:p>
          <a:p>
            <a:pPr marL="457200" lvl="1" indent="-13512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○"/>
            </a:pPr>
            <a:r>
              <a:rPr lang="en-US" sz="2000" dirty="0"/>
              <a:t> How effective will this drug be?</a:t>
            </a:r>
            <a:endParaRPr sz="2000" dirty="0"/>
          </a:p>
          <a:p>
            <a:pPr marL="457200" lvl="1" indent="-13512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○"/>
            </a:pPr>
            <a:r>
              <a:rPr lang="en-US" sz="2000" dirty="0"/>
              <a:t> How can I make my electoral campaign more effective?</a:t>
            </a:r>
            <a:endParaRPr sz="2000" dirty="0"/>
          </a:p>
        </p:txBody>
      </p:sp>
      <p:sp>
        <p:nvSpPr>
          <p:cNvPr id="177" name="Google Shape;177;g15a5320bcf0_0_15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78" name="Google Shape;178;g15a5320bcf0_0_15"/>
          <p:cNvPicPr preferRelativeResize="0"/>
          <p:nvPr/>
        </p:nvPicPr>
        <p:blipFill rotWithShape="1">
          <a:blip r:embed="rId3">
            <a:alphaModFix/>
          </a:blip>
          <a:srcRect l="21730" r="17468"/>
          <a:stretch/>
        </p:blipFill>
        <p:spPr>
          <a:xfrm>
            <a:off x="6611519" y="1268525"/>
            <a:ext cx="5320824" cy="45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9472362e2_0_0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84" name="Google Shape;184;g159472362e2_0_0"/>
          <p:cNvSpPr txBox="1">
            <a:spLocks noGrp="1"/>
          </p:cNvSpPr>
          <p:nvPr>
            <p:ph type="body" idx="1"/>
          </p:nvPr>
        </p:nvSpPr>
        <p:spPr>
          <a:xfrm>
            <a:off x="946150" y="2736850"/>
            <a:ext cx="10299600" cy="13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/>
              <a:t>What is Machine Learning?</a:t>
            </a:r>
            <a:endParaRPr/>
          </a:p>
        </p:txBody>
      </p:sp>
      <p:sp>
        <p:nvSpPr>
          <p:cNvPr id="185" name="Google Shape;185;g159472362e2_0_0"/>
          <p:cNvSpPr txBox="1"/>
          <p:nvPr/>
        </p:nvSpPr>
        <p:spPr>
          <a:xfrm>
            <a:off x="8471452" y="2862469"/>
            <a:ext cx="234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rgbClr val="7570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(Data Driven)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63F25A-E55E-A509-B6C5-EBC1A82996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3B054F"/>
                </a:solidFill>
                <a:effectLst/>
                <a:uLnTx/>
                <a:uFillTx/>
                <a:latin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3B054F"/>
              </a:solidFill>
              <a:effectLst/>
              <a:uLnTx/>
              <a:uFillTx/>
              <a:latin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72230-129E-7D42-64DD-1F2B207AF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8571" y="748398"/>
            <a:ext cx="10299700" cy="13843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zh-CN" b="1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b="1" i="1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GB" b="0" i="1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GB" b="1" i="1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en-GB" b="0" i="1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is a field of inquiry devoted to understanding and building methods that ‘learn’, that is, methods that leverage data to improve performance on some set of tasks.</a:t>
            </a:r>
            <a:r>
              <a:rPr lang="en-US" altLang="zh-CN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US" i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59A1-ADF4-3363-E8CD-528A08DD3686}"/>
              </a:ext>
            </a:extLst>
          </p:cNvPr>
          <p:cNvSpPr txBox="1"/>
          <p:nvPr/>
        </p:nvSpPr>
        <p:spPr>
          <a:xfrm>
            <a:off x="8465580" y="1948032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From</a:t>
            </a: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 </a:t>
            </a: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Wikipedia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panose="02000503020000020003" pitchFamily="2" charset="0"/>
              <a:cs typeface="Arial"/>
              <a:sym typeface="Arial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8CAA6A1-4285-9FBF-3621-8BB101772185}"/>
              </a:ext>
            </a:extLst>
          </p:cNvPr>
          <p:cNvSpPr txBox="1">
            <a:spLocks/>
          </p:cNvSpPr>
          <p:nvPr/>
        </p:nvSpPr>
        <p:spPr>
          <a:xfrm>
            <a:off x="1054101" y="2477186"/>
            <a:ext cx="102997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venir"/>
              </a:rPr>
              <a:t>“</a:t>
            </a:r>
            <a:r>
              <a:rPr kumimoji="0" lang="en-GB" sz="2800" b="1" i="1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venir"/>
              </a:rPr>
              <a:t>Machine learning </a:t>
            </a:r>
            <a:r>
              <a:rPr kumimoji="0" lang="en-GB" sz="2800" b="0" i="1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venir"/>
              </a:rPr>
              <a:t>is a branch of artificial intelligence (AI) and computer science which focuses on the use of data and algorithms to imitate the way that humans learn, gradually improving its accuracy.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venir"/>
              </a:rPr>
              <a:t>”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1041B-6691-3EED-BB8C-B58B3DB7CC8C}"/>
              </a:ext>
            </a:extLst>
          </p:cNvPr>
          <p:cNvSpPr txBox="1"/>
          <p:nvPr/>
        </p:nvSpPr>
        <p:spPr>
          <a:xfrm>
            <a:off x="7847742" y="3790644"/>
            <a:ext cx="32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From</a:t>
            </a: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 </a:t>
            </a: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IBM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panose="02000503020000020003" pitchFamily="2" charset="0"/>
              <a:cs typeface="Arial"/>
              <a:sym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51140C-5C27-4DCA-3B88-B208DB16334C}"/>
              </a:ext>
            </a:extLst>
          </p:cNvPr>
          <p:cNvSpPr txBox="1">
            <a:spLocks/>
          </p:cNvSpPr>
          <p:nvPr/>
        </p:nvSpPr>
        <p:spPr>
          <a:xfrm>
            <a:off x="946150" y="4094074"/>
            <a:ext cx="102997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zh-CN" sz="2600" b="1" i="1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venir"/>
              </a:rPr>
              <a:t>“</a:t>
            </a:r>
            <a:r>
              <a:rPr kumimoji="0" lang="en-GB" sz="2600" b="1" i="1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venir"/>
              </a:rPr>
              <a:t>Machine learning</a:t>
            </a:r>
            <a:r>
              <a:rPr kumimoji="0" lang="en-GB" sz="2600" b="0" i="1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venir"/>
              </a:rPr>
              <a:t> is a type of artificial intelligence that allows software applications to become more accurate at predicting outcomes without being explicitly programmed to do so. </a:t>
            </a:r>
            <a:r>
              <a:rPr kumimoji="0" lang="en-US" altLang="zh-CN" sz="2600" b="0" i="1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venir"/>
              </a:rPr>
              <a:t>”</a:t>
            </a:r>
            <a:endParaRPr kumimoji="0" lang="en-US" sz="2600" b="0" i="1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EF148-9CD4-C940-19F9-9A4A74C6BD8E}"/>
              </a:ext>
            </a:extLst>
          </p:cNvPr>
          <p:cNvSpPr txBox="1"/>
          <p:nvPr/>
        </p:nvSpPr>
        <p:spPr>
          <a:xfrm>
            <a:off x="8674443" y="5293708"/>
            <a:ext cx="32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From</a:t>
            </a: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 </a:t>
            </a: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Some</a:t>
            </a: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 </a:t>
            </a: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Random</a:t>
            </a: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 </a:t>
            </a: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cs typeface="Arial"/>
                <a:sym typeface="Arial"/>
              </a:rPr>
              <a:t>Blog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panose="02000503020000020003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0308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573CF1-B3D5-1F26-58AD-3FC95DA3C4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3B054F"/>
                </a:solidFill>
                <a:effectLst/>
                <a:uLnTx/>
                <a:uFillTx/>
                <a:latin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3B054F"/>
              </a:solidFill>
              <a:effectLst/>
              <a:uLnTx/>
              <a:uFillTx/>
              <a:latin typeface="Avenir"/>
              <a:sym typeface="Aveni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1901B9-4B71-63CB-432F-DFDF3092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Definition: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57A62-28F0-C9F3-FD7C-F1714F739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522" y="2607674"/>
            <a:ext cx="11344956" cy="1346490"/>
          </a:xfrm>
        </p:spPr>
        <p:txBody>
          <a:bodyPr>
            <a:normAutofit/>
          </a:bodyPr>
          <a:lstStyle/>
          <a:p>
            <a:pPr marL="50800" indent="0" algn="ctr">
              <a:buNone/>
            </a:pPr>
            <a:r>
              <a:rPr lang="en-US" altLang="zh-CN" i="1" dirty="0"/>
              <a:t>The</a:t>
            </a:r>
            <a:r>
              <a:rPr lang="zh-CN" altLang="en-US" i="1" dirty="0"/>
              <a:t> </a:t>
            </a:r>
            <a:r>
              <a:rPr lang="en-US" altLang="zh-CN" i="1" dirty="0"/>
              <a:t>approach</a:t>
            </a:r>
            <a:r>
              <a:rPr lang="zh-CN" altLang="en-US" i="1" dirty="0"/>
              <a:t> </a:t>
            </a:r>
            <a:r>
              <a:rPr lang="en-US" altLang="zh-CN" i="1" dirty="0"/>
              <a:t>to</a:t>
            </a:r>
            <a:r>
              <a:rPr lang="zh-CN" altLang="en-US" i="1" dirty="0"/>
              <a:t> </a:t>
            </a:r>
            <a:r>
              <a:rPr lang="en-US" altLang="zh-CN" i="1" dirty="0"/>
              <a:t>solve</a:t>
            </a:r>
            <a:r>
              <a:rPr lang="zh-CN" altLang="en-US" i="1" dirty="0"/>
              <a:t> </a:t>
            </a:r>
            <a:r>
              <a:rPr lang="en-US" altLang="zh-CN" i="1" dirty="0">
                <a:solidFill>
                  <a:srgbClr val="7030A0"/>
                </a:solidFill>
              </a:rPr>
              <a:t>real-life</a:t>
            </a:r>
            <a:r>
              <a:rPr lang="zh-CN" altLang="en-US" i="1" dirty="0">
                <a:solidFill>
                  <a:srgbClr val="7030A0"/>
                </a:solidFill>
              </a:rPr>
              <a:t> </a:t>
            </a:r>
            <a:r>
              <a:rPr lang="en-US" altLang="zh-CN" i="1" dirty="0">
                <a:solidFill>
                  <a:srgbClr val="7030A0"/>
                </a:solidFill>
              </a:rPr>
              <a:t>problems</a:t>
            </a:r>
            <a:r>
              <a:rPr lang="zh-CN" altLang="en-US" i="1" dirty="0">
                <a:solidFill>
                  <a:srgbClr val="7030A0"/>
                </a:solidFill>
              </a:rPr>
              <a:t> </a:t>
            </a:r>
            <a:r>
              <a:rPr lang="en-US" altLang="zh-CN" i="1" dirty="0"/>
              <a:t>using</a:t>
            </a:r>
            <a:r>
              <a:rPr lang="zh-CN" altLang="en-US" i="1" dirty="0"/>
              <a:t> </a:t>
            </a:r>
            <a:r>
              <a:rPr lang="en-US" altLang="zh-CN" i="1" dirty="0"/>
              <a:t>models</a:t>
            </a:r>
            <a:r>
              <a:rPr lang="zh-CN" altLang="en-US" i="1" dirty="0"/>
              <a:t> </a:t>
            </a:r>
            <a:r>
              <a:rPr lang="en-US" altLang="zh-CN" i="1" dirty="0"/>
              <a:t>&amp;</a:t>
            </a:r>
            <a:r>
              <a:rPr lang="zh-CN" altLang="en-US" i="1" dirty="0"/>
              <a:t> </a:t>
            </a:r>
            <a:r>
              <a:rPr lang="en-US" altLang="zh-CN" i="1" dirty="0"/>
              <a:t>algorithms</a:t>
            </a:r>
            <a:r>
              <a:rPr lang="zh-CN" altLang="en-US" i="1" dirty="0"/>
              <a:t> </a:t>
            </a:r>
            <a:r>
              <a:rPr lang="en-US" altLang="zh-CN" i="1" dirty="0"/>
              <a:t>that</a:t>
            </a:r>
            <a:r>
              <a:rPr lang="zh-CN" altLang="en-US" i="1" dirty="0"/>
              <a:t> </a:t>
            </a:r>
            <a:r>
              <a:rPr lang="en-US" altLang="zh-CN" i="1" dirty="0">
                <a:solidFill>
                  <a:srgbClr val="7030A0"/>
                </a:solidFill>
              </a:rPr>
              <a:t>learns</a:t>
            </a:r>
            <a:r>
              <a:rPr lang="zh-CN" altLang="en-US" i="1" dirty="0">
                <a:solidFill>
                  <a:srgbClr val="7030A0"/>
                </a:solidFill>
              </a:rPr>
              <a:t> </a:t>
            </a:r>
            <a:r>
              <a:rPr lang="en-US" altLang="zh-CN" i="1" dirty="0">
                <a:solidFill>
                  <a:srgbClr val="7030A0"/>
                </a:solidFill>
              </a:rPr>
              <a:t>from</a:t>
            </a:r>
            <a:r>
              <a:rPr lang="zh-CN" altLang="en-US" i="1" dirty="0">
                <a:solidFill>
                  <a:srgbClr val="7030A0"/>
                </a:solidFill>
              </a:rPr>
              <a:t> </a:t>
            </a:r>
            <a:r>
              <a:rPr lang="en-US" altLang="zh-CN" i="1" dirty="0">
                <a:solidFill>
                  <a:srgbClr val="7030A0"/>
                </a:solidFill>
              </a:rPr>
              <a:t>data</a:t>
            </a:r>
            <a:r>
              <a:rPr lang="zh-CN" altLang="en-US" i="1" dirty="0">
                <a:solidFill>
                  <a:srgbClr val="7030A0"/>
                </a:solidFill>
              </a:rPr>
              <a:t>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10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>
            <a:off x="5234075" y="1911250"/>
            <a:ext cx="6534300" cy="3135600"/>
          </a:xfrm>
          <a:prstGeom prst="rect">
            <a:avLst/>
          </a:prstGeom>
          <a:solidFill>
            <a:srgbClr val="D8D8D8">
              <a:alpha val="4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Machine Learning Pipeline</a:t>
            </a:r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lang="en-US" sz="2100"/>
              <a:t>Model Construction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33000"/>
              <a:buFont typeface="NTR"/>
              <a:buChar char="●"/>
            </a:pPr>
            <a:r>
              <a:rPr lang="en-US" sz="1600"/>
              <a:t>Prepare </a:t>
            </a:r>
            <a:r>
              <a:rPr lang="en-US" sz="1600">
                <a:solidFill>
                  <a:srgbClr val="7030A0"/>
                </a:solidFill>
              </a:rPr>
              <a:t>experience </a:t>
            </a:r>
            <a:r>
              <a:rPr lang="en-US" sz="1600"/>
              <a:t>in proper data format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33000"/>
              <a:buFont typeface="NTR"/>
              <a:buChar char="●"/>
            </a:pPr>
            <a:r>
              <a:rPr lang="en-US" sz="1600"/>
              <a:t>Characterize a </a:t>
            </a:r>
            <a:r>
              <a:rPr lang="en-US" sz="1600">
                <a:solidFill>
                  <a:srgbClr val="7030A0"/>
                </a:solidFill>
              </a:rPr>
              <a:t>task</a:t>
            </a:r>
            <a:r>
              <a:rPr lang="en-US" sz="1600"/>
              <a:t> by model it parametrically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33000"/>
              <a:buFont typeface="NTR"/>
              <a:buChar char="●"/>
            </a:pPr>
            <a:r>
              <a:rPr lang="en-US" sz="1600"/>
              <a:t>Specify </a:t>
            </a:r>
            <a:r>
              <a:rPr lang="en-US" sz="1600">
                <a:solidFill>
                  <a:srgbClr val="7030A0"/>
                </a:solidFill>
              </a:rPr>
              <a:t>performance metric </a:t>
            </a:r>
            <a:r>
              <a:rPr lang="en-US" sz="1600"/>
              <a:t>by an objective function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lang="en-US" sz="2100"/>
              <a:t>Model Training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9189"/>
              <a:buNone/>
            </a:pPr>
            <a:r>
              <a:rPr lang="en-US"/>
              <a:t>Determine the model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lang="en-US" sz="2100"/>
              <a:t>Model Evaluation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9189"/>
              <a:buNone/>
            </a:pPr>
            <a:r>
              <a:rPr lang="en-US" sz="1600"/>
              <a:t>Assess the model’s performance</a:t>
            </a: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194" name="Google Shape;194;p20"/>
          <p:cNvGrpSpPr/>
          <p:nvPr/>
        </p:nvGrpSpPr>
        <p:grpSpPr>
          <a:xfrm>
            <a:off x="5347616" y="2294164"/>
            <a:ext cx="6004596" cy="2269672"/>
            <a:chOff x="5347616" y="2294164"/>
            <a:chExt cx="6004596" cy="2269672"/>
          </a:xfrm>
        </p:grpSpPr>
        <p:grpSp>
          <p:nvGrpSpPr>
            <p:cNvPr id="195" name="Google Shape;195;p20"/>
            <p:cNvGrpSpPr/>
            <p:nvPr/>
          </p:nvGrpSpPr>
          <p:grpSpPr>
            <a:xfrm>
              <a:off x="5347616" y="2294164"/>
              <a:ext cx="6004596" cy="2269672"/>
              <a:chOff x="5763883" y="1436914"/>
              <a:chExt cx="6004596" cy="2269672"/>
            </a:xfrm>
          </p:grpSpPr>
          <p:sp>
            <p:nvSpPr>
              <p:cNvPr id="196" name="Google Shape;196;p20"/>
              <p:cNvSpPr/>
              <p:nvPr/>
            </p:nvSpPr>
            <p:spPr>
              <a:xfrm>
                <a:off x="5976259" y="1436914"/>
                <a:ext cx="1267750" cy="2269672"/>
              </a:xfrm>
              <a:prstGeom prst="rect">
                <a:avLst/>
              </a:prstGeom>
              <a:solidFill>
                <a:srgbClr val="C55A11">
                  <a:alpha val="7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0"/>
              <p:cNvSpPr txBox="1"/>
              <p:nvPr/>
            </p:nvSpPr>
            <p:spPr>
              <a:xfrm>
                <a:off x="5763883" y="2417861"/>
                <a:ext cx="169250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Data</a:t>
                </a:r>
                <a:endParaRPr/>
              </a:p>
            </p:txBody>
          </p:sp>
          <p:sp>
            <p:nvSpPr>
              <p:cNvPr id="198" name="Google Shape;198;p20"/>
              <p:cNvSpPr txBox="1"/>
              <p:nvPr/>
            </p:nvSpPr>
            <p:spPr>
              <a:xfrm>
                <a:off x="7279543" y="2248583"/>
                <a:ext cx="56605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+</a:t>
                </a:r>
                <a:endParaRPr/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>
                <a:off x="10487201" y="1436914"/>
                <a:ext cx="1267751" cy="2269672"/>
              </a:xfrm>
              <a:prstGeom prst="rect">
                <a:avLst/>
              </a:prstGeom>
              <a:solidFill>
                <a:srgbClr val="7030A0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 rot="-5400000">
                <a:off x="9547199" y="2020903"/>
                <a:ext cx="552893" cy="110168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3A3838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0"/>
              <p:cNvSpPr/>
              <p:nvPr/>
            </p:nvSpPr>
            <p:spPr>
              <a:xfrm>
                <a:off x="7845599" y="1436914"/>
                <a:ext cx="1267750" cy="2269672"/>
              </a:xfrm>
              <a:prstGeom prst="rect">
                <a:avLst/>
              </a:prstGeom>
              <a:solidFill>
                <a:srgbClr val="FFC000">
                  <a:alpha val="7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0"/>
              <p:cNvSpPr txBox="1"/>
              <p:nvPr/>
            </p:nvSpPr>
            <p:spPr>
              <a:xfrm>
                <a:off x="7620606" y="2248583"/>
                <a:ext cx="1692501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Machine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Learning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Model</a:t>
                </a:r>
                <a:endParaRPr/>
              </a:p>
            </p:txBody>
          </p:sp>
          <p:sp>
            <p:nvSpPr>
              <p:cNvPr id="203" name="Google Shape;203;p20"/>
              <p:cNvSpPr txBox="1"/>
              <p:nvPr/>
            </p:nvSpPr>
            <p:spPr>
              <a:xfrm>
                <a:off x="10487200" y="2304434"/>
                <a:ext cx="128127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Resulting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Model</a:t>
                </a:r>
                <a:endParaRPr/>
              </a:p>
            </p:txBody>
          </p:sp>
        </p:grpSp>
        <p:sp>
          <p:nvSpPr>
            <p:cNvPr id="204" name="Google Shape;204;p20"/>
            <p:cNvSpPr txBox="1"/>
            <p:nvPr/>
          </p:nvSpPr>
          <p:spPr>
            <a:xfrm>
              <a:off x="8707931" y="2490276"/>
              <a:ext cx="118148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Model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Training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Project-Based Workshops</a:t>
            </a: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Simple Objective: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Implement a simple but cool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Tangible Learning: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Learn how the theory is applied in project implementation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Clear Logic Connection: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Understand principles deeper, link what you learned with what you implemented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 rot="5400000">
            <a:off x="5803855" y="1826555"/>
            <a:ext cx="3811588" cy="3794827"/>
            <a:chOff x="3208575" y="1020707"/>
            <a:chExt cx="3811588" cy="3794827"/>
          </a:xfrm>
        </p:grpSpPr>
        <p:sp>
          <p:nvSpPr>
            <p:cNvPr id="213" name="Google Shape;213;p21"/>
            <p:cNvSpPr/>
            <p:nvPr/>
          </p:nvSpPr>
          <p:spPr>
            <a:xfrm>
              <a:off x="3208575" y="1020707"/>
              <a:ext cx="3811588" cy="3794827"/>
            </a:xfrm>
            <a:prstGeom prst="rect">
              <a:avLst/>
            </a:prstGeom>
            <a:solidFill>
              <a:srgbClr val="D8D8D8">
                <a:alpha val="4588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" name="Google Shape;214;p21"/>
            <p:cNvGrpSpPr/>
            <p:nvPr/>
          </p:nvGrpSpPr>
          <p:grpSpPr>
            <a:xfrm>
              <a:off x="3420950" y="1021614"/>
              <a:ext cx="3322897" cy="3542223"/>
              <a:chOff x="5559992" y="1021614"/>
              <a:chExt cx="3322897" cy="3542223"/>
            </a:xfrm>
          </p:grpSpPr>
          <p:grpSp>
            <p:nvGrpSpPr>
              <p:cNvPr id="215" name="Google Shape;215;p21"/>
              <p:cNvGrpSpPr/>
              <p:nvPr/>
            </p:nvGrpSpPr>
            <p:grpSpPr>
              <a:xfrm>
                <a:off x="5559992" y="1239263"/>
                <a:ext cx="3322897" cy="3324574"/>
                <a:chOff x="5976259" y="382013"/>
                <a:chExt cx="3322897" cy="3324574"/>
              </a:xfrm>
            </p:grpSpPr>
            <p:sp>
              <p:nvSpPr>
                <p:cNvPr id="216" name="Google Shape;216;p21"/>
                <p:cNvSpPr/>
                <p:nvPr/>
              </p:nvSpPr>
              <p:spPr>
                <a:xfrm>
                  <a:off x="5976259" y="382013"/>
                  <a:ext cx="566058" cy="3324573"/>
                </a:xfrm>
                <a:prstGeom prst="rect">
                  <a:avLst/>
                </a:prstGeom>
                <a:solidFill>
                  <a:srgbClr val="C55A11">
                    <a:alpha val="7450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21"/>
                <p:cNvSpPr txBox="1"/>
                <p:nvPr/>
              </p:nvSpPr>
              <p:spPr>
                <a:xfrm rot="-5400000">
                  <a:off x="4917963" y="1890411"/>
                  <a:ext cx="271503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Theoretical Knowledge</a:t>
                  </a:r>
                  <a:endParaRPr/>
                </a:p>
              </p:txBody>
            </p:sp>
            <p:sp>
              <p:nvSpPr>
                <p:cNvPr id="218" name="Google Shape;218;p21"/>
                <p:cNvSpPr txBox="1"/>
                <p:nvPr/>
              </p:nvSpPr>
              <p:spPr>
                <a:xfrm>
                  <a:off x="6549864" y="1737704"/>
                  <a:ext cx="566057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600" b="0" i="0" u="none" strike="noStrike" cap="none">
                      <a:solidFill>
                        <a:srgbClr val="000000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+</a:t>
                  </a:r>
                  <a:endParaRPr/>
                </a:p>
              </p:txBody>
            </p:sp>
            <p:sp>
              <p:nvSpPr>
                <p:cNvPr id="219" name="Google Shape;219;p21"/>
                <p:cNvSpPr/>
                <p:nvPr/>
              </p:nvSpPr>
              <p:spPr>
                <a:xfrm>
                  <a:off x="8514597" y="382015"/>
                  <a:ext cx="776906" cy="3324572"/>
                </a:xfrm>
                <a:prstGeom prst="rect">
                  <a:avLst/>
                </a:prstGeom>
                <a:solidFill>
                  <a:srgbClr val="7030A0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21"/>
                <p:cNvSpPr/>
                <p:nvPr/>
              </p:nvSpPr>
              <p:spPr>
                <a:xfrm rot="-5400000">
                  <a:off x="7790213" y="1778295"/>
                  <a:ext cx="552893" cy="566058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3A3838">
                    <a:alpha val="62745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21"/>
                <p:cNvSpPr/>
                <p:nvPr/>
              </p:nvSpPr>
              <p:spPr>
                <a:xfrm>
                  <a:off x="7051094" y="382013"/>
                  <a:ext cx="566057" cy="3324573"/>
                </a:xfrm>
                <a:prstGeom prst="rect">
                  <a:avLst/>
                </a:prstGeom>
                <a:solidFill>
                  <a:srgbClr val="FFC000">
                    <a:alpha val="7450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21"/>
                <p:cNvSpPr txBox="1"/>
                <p:nvPr/>
              </p:nvSpPr>
              <p:spPr>
                <a:xfrm rot="-5400000">
                  <a:off x="5909659" y="1890412"/>
                  <a:ext cx="2848925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Project Implementation</a:t>
                  </a:r>
                  <a:endParaRPr/>
                </a:p>
              </p:txBody>
            </p:sp>
            <p:sp>
              <p:nvSpPr>
                <p:cNvPr id="223" name="Google Shape;223;p21"/>
                <p:cNvSpPr txBox="1"/>
                <p:nvPr/>
              </p:nvSpPr>
              <p:spPr>
                <a:xfrm rot="-5400000">
                  <a:off x="7462465" y="1674969"/>
                  <a:ext cx="2934718" cy="738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Solid Understanding</a:t>
                  </a:r>
                  <a:endParaRPr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&amp;</a:t>
                  </a:r>
                  <a:endParaRPr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Experience</a:t>
                  </a:r>
                  <a:endParaRPr/>
                </a:p>
              </p:txBody>
            </p:sp>
          </p:grpSp>
          <p:sp>
            <p:nvSpPr>
              <p:cNvPr id="224" name="Google Shape;224;p21"/>
              <p:cNvSpPr txBox="1"/>
              <p:nvPr/>
            </p:nvSpPr>
            <p:spPr>
              <a:xfrm rot="-5400000">
                <a:off x="6839351" y="1677982"/>
                <a:ext cx="162051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Learn by Practice</a:t>
                </a:r>
                <a:endParaRPr/>
              </a:p>
            </p:txBody>
          </p:sp>
        </p:grpSp>
      </p:grpSp>
      <p:sp>
        <p:nvSpPr>
          <p:cNvPr id="225" name="Google Shape;225;p21"/>
          <p:cNvSpPr txBox="1"/>
          <p:nvPr/>
        </p:nvSpPr>
        <p:spPr>
          <a:xfrm>
            <a:off x="9911830" y="2128913"/>
            <a:ext cx="2125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Lecture: 40 mins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9911830" y="3203747"/>
            <a:ext cx="2125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Lab: also 40 mins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9911829" y="2685242"/>
            <a:ext cx="2125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Break: 10 min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 descr="AI NO GOOD AT BLOG — maintain public or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9937" y="-13251"/>
            <a:ext cx="12276000" cy="689619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/>
        </p:nvSpPr>
        <p:spPr>
          <a:xfrm>
            <a:off x="-582982" y="1610288"/>
            <a:ext cx="4984175" cy="129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 fontScale="92500" lnSpcReduction="20000"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Stock Analysis &amp; </a:t>
            </a:r>
            <a:endParaRPr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Risk Assessment by</a:t>
            </a:r>
            <a:endParaRPr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Statistical Measurements</a:t>
            </a:r>
            <a:endParaRPr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3" name="Google Shape;83;p11"/>
          <p:cNvSpPr txBox="1"/>
          <p:nvPr/>
        </p:nvSpPr>
        <p:spPr>
          <a:xfrm>
            <a:off x="4966732" y="614457"/>
            <a:ext cx="7349614" cy="244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 the first workshop, we will focus on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analy</a:t>
            </a:r>
            <a:r>
              <a:rPr lang="en-US" sz="2000" dirty="0" err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</a:t>
            </a:r>
            <a:r>
              <a:rPr lang="en-US" sz="20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&amp;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visualise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data alongside with taking the risk assessment on </a:t>
            </a:r>
            <a:r>
              <a:rPr lang="en-US" sz="20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selected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stock, which will hopefully give us some basic insights to the stock market analysis and therefore </a:t>
            </a:r>
            <a:r>
              <a:rPr lang="en-US" sz="20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have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technical foundations built for the next sections.</a:t>
            </a:r>
            <a:endParaRPr dirty="0"/>
          </a:p>
        </p:txBody>
      </p:sp>
      <p:sp>
        <p:nvSpPr>
          <p:cNvPr id="84" name="Google Shape;84;p11"/>
          <p:cNvSpPr/>
          <p:nvPr/>
        </p:nvSpPr>
        <p:spPr>
          <a:xfrm flipH="1">
            <a:off x="4720894" y="865920"/>
            <a:ext cx="45719" cy="23213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5" name="Google Shape;8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634" y="6310138"/>
            <a:ext cx="818487" cy="36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B054F"/>
                </a:solidFill>
                <a:effectLst/>
                <a:uLnTx/>
                <a:uFillTx/>
                <a:latin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3B054F"/>
              </a:solidFill>
              <a:effectLst/>
              <a:uLnTx/>
              <a:uFillTx/>
              <a:latin typeface="Avenir"/>
              <a:sym typeface="Avenir"/>
            </a:endParaRPr>
          </a:p>
        </p:txBody>
      </p:sp>
      <p:pic>
        <p:nvPicPr>
          <p:cNvPr id="81" name="Google Shape;81;p1" descr="A picture containing graphical user interface"/>
          <p:cNvPicPr preferRelativeResize="0"/>
          <p:nvPr/>
        </p:nvPicPr>
        <p:blipFill rotWithShape="1">
          <a:blip r:embed="rId3">
            <a:alphaModFix amt="35000"/>
          </a:blip>
          <a:srcRect t="-1" r="49139" b="167"/>
          <a:stretch/>
        </p:blipFill>
        <p:spPr>
          <a:xfrm>
            <a:off x="1025667" y="207053"/>
            <a:ext cx="5364248" cy="629126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/>
          <p:nvPr/>
        </p:nvSpPr>
        <p:spPr>
          <a:xfrm rot="5400000" flipH="1">
            <a:off x="8566244" y="390523"/>
            <a:ext cx="45719" cy="498620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5856517" y="1334201"/>
            <a:ext cx="5497284" cy="12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EEG Feeling Emotions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6096001" y="2906486"/>
            <a:ext cx="5780314" cy="295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EEG Feeling Emotions – Classification with Logistic Regression.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Tell me, how are you feeling today? Oh wait, let me PREDICT it.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States your moods based on your brain electrical signals.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CA806C-C606-E1C6-F304-4C31646CF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521" y="6181748"/>
            <a:ext cx="818487" cy="3603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203201" y="203200"/>
            <a:ext cx="5892798" cy="642223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/>
          <p:nvPr/>
        </p:nvSpPr>
        <p:spPr>
          <a:xfrm>
            <a:off x="0" y="-3631"/>
            <a:ext cx="12192000" cy="6858000"/>
          </a:xfrm>
          <a:prstGeom prst="rect">
            <a:avLst/>
          </a:prstGeom>
          <a:solidFill>
            <a:srgbClr val="20124D">
              <a:alpha val="59215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56" name="Google Shape;56;p1"/>
          <p:cNvSpPr txBox="1"/>
          <p:nvPr/>
        </p:nvSpPr>
        <p:spPr>
          <a:xfrm>
            <a:off x="6287823" y="1698172"/>
            <a:ext cx="4602559" cy="120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 fontScale="77500" lnSpcReduction="20000"/>
          </a:bodyPr>
          <a:lstStyle/>
          <a:p>
            <a:pPr algn="r">
              <a:lnSpc>
                <a:spcPct val="90000"/>
              </a:lnSpc>
              <a:buClr>
                <a:srgbClr val="FFFFFF"/>
              </a:buClr>
              <a:buSzPts val="4000"/>
            </a:pPr>
            <a:r>
              <a:rPr lang="en" sz="40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Medical Image Analysis </a:t>
            </a:r>
          </a:p>
          <a:p>
            <a:pPr algn="ctr">
              <a:lnSpc>
                <a:spcPct val="90000"/>
              </a:lnSpc>
              <a:buClr>
                <a:srgbClr val="FFFFFF"/>
              </a:buClr>
              <a:buSzPts val="4000"/>
            </a:pPr>
            <a:r>
              <a:rPr lang="en" sz="40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(with CNNs)</a:t>
            </a:r>
            <a:endParaRPr sz="40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6096000" y="2906486"/>
            <a:ext cx="5488209" cy="3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2000"/>
            </a:pPr>
            <a:r>
              <a:rPr lang="en" sz="20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AI-based tools for Medical Image Analysis are allowing radiologists to become faster, better, and more accurate in diagnosis.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>
              <a:lnSpc>
                <a:spcPct val="90000"/>
              </a:lnSpc>
              <a:spcBef>
                <a:spcPts val="1333"/>
              </a:spcBef>
              <a:buClr>
                <a:srgbClr val="FFFFFF"/>
              </a:buClr>
              <a:buSzPts val="2000"/>
            </a:pPr>
            <a:r>
              <a:rPr lang="en" sz="20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Use PyTorch to train a Convolutional Neural Network capable of classifying organs from Computed Tomography scans.</a:t>
            </a:r>
            <a:endParaRPr sz="20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9DCA806C-C606-E1C6-F304-4C31646CF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119" y="6179511"/>
            <a:ext cx="818487" cy="360340"/>
          </a:xfrm>
          <a:prstGeom prst="rect">
            <a:avLst/>
          </a:prstGeom>
        </p:spPr>
      </p:pic>
      <p:sp>
        <p:nvSpPr>
          <p:cNvPr id="3" name="Google Shape;82;p1">
            <a:extLst>
              <a:ext uri="{FF2B5EF4-FFF2-40B4-BE49-F238E27FC236}">
                <a16:creationId xmlns:a16="http://schemas.microsoft.com/office/drawing/2014/main" id="{5EF0B16A-8B25-1B0A-3CD5-F0714C4B33C0}"/>
              </a:ext>
            </a:extLst>
          </p:cNvPr>
          <p:cNvSpPr/>
          <p:nvPr/>
        </p:nvSpPr>
        <p:spPr>
          <a:xfrm rot="5400000" flipH="1">
            <a:off x="8566244" y="390523"/>
            <a:ext cx="45719" cy="498620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Workshop Plans </a:t>
            </a:r>
            <a:br>
              <a:rPr lang="en-US"/>
            </a:br>
            <a:r>
              <a:rPr lang="en-US"/>
              <a:t>for This Semester</a:t>
            </a: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body" idx="1"/>
          </p:nvPr>
        </p:nvSpPr>
        <p:spPr>
          <a:xfrm>
            <a:off x="780154" y="2057400"/>
            <a:ext cx="4266094" cy="411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9525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ct val="129032"/>
              <a:buNone/>
            </a:pPr>
            <a:r>
              <a:rPr lang="en-US" sz="2100"/>
              <a:t>Main Objective:</a:t>
            </a:r>
            <a:endParaRPr/>
          </a:p>
          <a:p>
            <a:pPr marL="457200" lvl="0" indent="-37485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ct val="129032"/>
              <a:buFont typeface="NTR"/>
              <a:buChar char="●"/>
            </a:pPr>
            <a:r>
              <a:rPr lang="en-US" sz="2100"/>
              <a:t>Familiarized with prevalent Machine Learning </a:t>
            </a:r>
            <a:r>
              <a:rPr lang="en-US" sz="2100">
                <a:solidFill>
                  <a:srgbClr val="7030A0"/>
                </a:solidFill>
              </a:rPr>
              <a:t>frameworks</a:t>
            </a:r>
            <a:r>
              <a:rPr lang="en-US" sz="2100"/>
              <a:t> and Data Science </a:t>
            </a:r>
            <a:r>
              <a:rPr lang="en-US" sz="2100">
                <a:solidFill>
                  <a:srgbClr val="7030A0"/>
                </a:solidFill>
              </a:rPr>
              <a:t>tools</a:t>
            </a:r>
            <a:endParaRPr sz="2100">
              <a:solidFill>
                <a:srgbClr val="7030A0"/>
              </a:solidFill>
            </a:endParaRPr>
          </a:p>
          <a:p>
            <a:pPr marL="457200" lvl="0" indent="-37485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ct val="129032"/>
              <a:buFont typeface="NTR"/>
              <a:buChar char="●"/>
            </a:pPr>
            <a:r>
              <a:rPr lang="en-US" sz="2100"/>
              <a:t>Grab basic techniques on </a:t>
            </a:r>
            <a:r>
              <a:rPr lang="en-US" sz="2100">
                <a:solidFill>
                  <a:srgbClr val="7030A0"/>
                </a:solidFill>
              </a:rPr>
              <a:t>fetching, processing and visualizing</a:t>
            </a:r>
            <a:r>
              <a:rPr lang="en-US" sz="2100"/>
              <a:t> data</a:t>
            </a:r>
            <a:endParaRPr sz="2100"/>
          </a:p>
          <a:p>
            <a:pPr marL="457200" lvl="0" indent="-37485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ct val="129032"/>
              <a:buFont typeface="NTR"/>
              <a:buChar char="●"/>
            </a:pPr>
            <a:r>
              <a:rPr lang="en-US" sz="2100"/>
              <a:t>Experience on </a:t>
            </a:r>
            <a:r>
              <a:rPr lang="en-US" sz="2100">
                <a:solidFill>
                  <a:srgbClr val="7030A0"/>
                </a:solidFill>
              </a:rPr>
              <a:t>solving problems</a:t>
            </a:r>
            <a:r>
              <a:rPr lang="en-US" sz="2100"/>
              <a:t> using machine learning algorithms</a:t>
            </a:r>
            <a:endParaRPr sz="2100"/>
          </a:p>
          <a:p>
            <a:pPr marL="457200" lvl="0" indent="-37485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ct val="129032"/>
              <a:buFont typeface="NTR"/>
              <a:buChar char="●"/>
            </a:pPr>
            <a:r>
              <a:rPr lang="en-US" sz="2100"/>
              <a:t>Understand </a:t>
            </a:r>
            <a:r>
              <a:rPr lang="en-US" sz="2100">
                <a:solidFill>
                  <a:srgbClr val="7030A0"/>
                </a:solidFill>
              </a:rPr>
              <a:t>how most AI models works</a:t>
            </a:r>
            <a:r>
              <a:rPr lang="en-US" sz="2100"/>
              <a:t> under the hood </a:t>
            </a:r>
            <a:endParaRPr sz="2100"/>
          </a:p>
          <a:p>
            <a:pPr marL="457200" lvl="0" indent="-37485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ct val="129032"/>
              <a:buFont typeface="NTR"/>
              <a:buChar char="●"/>
            </a:pPr>
            <a:r>
              <a:rPr lang="en-US" sz="2100"/>
              <a:t>And more…</a:t>
            </a:r>
            <a:endParaRPr/>
          </a:p>
          <a:p>
            <a:pPr marL="28575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301075"/>
              <a:buFont typeface="Arial"/>
              <a:buNone/>
            </a:pPr>
            <a:endParaRPr sz="1200"/>
          </a:p>
        </p:txBody>
      </p:sp>
      <p:sp>
        <p:nvSpPr>
          <p:cNvPr id="234" name="Google Shape;234;p22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235" name="Google Shape;235;p22"/>
          <p:cNvGrpSpPr/>
          <p:nvPr/>
        </p:nvGrpSpPr>
        <p:grpSpPr>
          <a:xfrm>
            <a:off x="5418590" y="944260"/>
            <a:ext cx="6170022" cy="5232975"/>
            <a:chOff x="5226870" y="983974"/>
            <a:chExt cx="6072259" cy="5192989"/>
          </a:xfrm>
        </p:grpSpPr>
        <p:sp>
          <p:nvSpPr>
            <p:cNvPr id="236" name="Google Shape;236;p22"/>
            <p:cNvSpPr/>
            <p:nvPr/>
          </p:nvSpPr>
          <p:spPr>
            <a:xfrm>
              <a:off x="5404893" y="983974"/>
              <a:ext cx="5607664" cy="5192989"/>
            </a:xfrm>
            <a:prstGeom prst="rect">
              <a:avLst/>
            </a:prstGeom>
            <a:solidFill>
              <a:srgbClr val="D8D8D8">
                <a:alpha val="4588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7" name="Google Shape;237;p22"/>
            <p:cNvGrpSpPr/>
            <p:nvPr/>
          </p:nvGrpSpPr>
          <p:grpSpPr>
            <a:xfrm>
              <a:off x="5534312" y="1106034"/>
              <a:ext cx="2406984" cy="4879068"/>
              <a:chOff x="6377649" y="844952"/>
              <a:chExt cx="4433105" cy="6044438"/>
            </a:xfrm>
          </p:grpSpPr>
          <p:sp>
            <p:nvSpPr>
              <p:cNvPr id="238" name="Google Shape;238;p22"/>
              <p:cNvSpPr/>
              <p:nvPr/>
            </p:nvSpPr>
            <p:spPr>
              <a:xfrm>
                <a:off x="6377651" y="844952"/>
                <a:ext cx="4433103" cy="468000"/>
              </a:xfrm>
              <a:prstGeom prst="rect">
                <a:avLst/>
              </a:prstGeom>
              <a:solidFill>
                <a:srgbClr val="C00000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6377649" y="1403752"/>
                <a:ext cx="4433103" cy="1026798"/>
              </a:xfrm>
              <a:prstGeom prst="rect">
                <a:avLst/>
              </a:prstGeom>
              <a:solidFill>
                <a:srgbClr val="C55A11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6377651" y="2521351"/>
                <a:ext cx="4433103" cy="2132837"/>
              </a:xfrm>
              <a:prstGeom prst="rect">
                <a:avLst/>
              </a:prstGeom>
              <a:solidFill>
                <a:srgbClr val="FFC000">
                  <a:alpha val="8588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>
                <a:off x="6377651" y="4744990"/>
                <a:ext cx="4433103" cy="468000"/>
              </a:xfrm>
              <a:prstGeom prst="rect">
                <a:avLst/>
              </a:prstGeom>
              <a:solidFill>
                <a:srgbClr val="0070C0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2"/>
              <p:cNvSpPr/>
              <p:nvPr/>
            </p:nvSpPr>
            <p:spPr>
              <a:xfrm>
                <a:off x="6377651" y="5303790"/>
                <a:ext cx="4433103" cy="1026799"/>
              </a:xfrm>
              <a:prstGeom prst="rect">
                <a:avLst/>
              </a:prstGeom>
              <a:solidFill>
                <a:srgbClr val="7030A0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2"/>
              <p:cNvSpPr/>
              <p:nvPr/>
            </p:nvSpPr>
            <p:spPr>
              <a:xfrm>
                <a:off x="6377651" y="6421390"/>
                <a:ext cx="4433103" cy="468000"/>
              </a:xfrm>
              <a:prstGeom prst="rect">
                <a:avLst/>
              </a:prstGeom>
              <a:solidFill>
                <a:srgbClr val="0070C0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" name="Google Shape;244;p22"/>
            <p:cNvSpPr txBox="1"/>
            <p:nvPr/>
          </p:nvSpPr>
          <p:spPr>
            <a:xfrm>
              <a:off x="6096000" y="4289137"/>
              <a:ext cx="1901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Reading Week</a:t>
              </a:r>
              <a:endParaRPr/>
            </a:p>
          </p:txBody>
        </p:sp>
        <p:sp>
          <p:nvSpPr>
            <p:cNvPr id="245" name="Google Shape;245;p22"/>
            <p:cNvSpPr txBox="1"/>
            <p:nvPr/>
          </p:nvSpPr>
          <p:spPr>
            <a:xfrm>
              <a:off x="5534312" y="5652415"/>
              <a:ext cx="2406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Final Week</a:t>
              </a:r>
              <a:endParaRPr/>
            </a:p>
          </p:txBody>
        </p:sp>
        <p:sp>
          <p:nvSpPr>
            <p:cNvPr id="246" name="Google Shape;246;p22"/>
            <p:cNvSpPr txBox="1"/>
            <p:nvPr/>
          </p:nvSpPr>
          <p:spPr>
            <a:xfrm>
              <a:off x="7997629" y="4908867"/>
              <a:ext cx="312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Artificial Neural Network 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Convolutional Neural Network</a:t>
              </a:r>
              <a:endParaRPr/>
            </a:p>
          </p:txBody>
        </p:sp>
        <p:sp>
          <p:nvSpPr>
            <p:cNvPr id="247" name="Google Shape;247;p22"/>
            <p:cNvSpPr txBox="1"/>
            <p:nvPr/>
          </p:nvSpPr>
          <p:spPr>
            <a:xfrm>
              <a:off x="7997629" y="2803624"/>
              <a:ext cx="33015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Classification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Regression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Clustering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Supervised &amp;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      Unsupervised Learning</a:t>
              </a:r>
              <a:endParaRPr/>
            </a:p>
          </p:txBody>
        </p:sp>
        <p:sp>
          <p:nvSpPr>
            <p:cNvPr id="248" name="Google Shape;248;p22"/>
            <p:cNvSpPr txBox="1"/>
            <p:nvPr/>
          </p:nvSpPr>
          <p:spPr>
            <a:xfrm>
              <a:off x="7997629" y="1602180"/>
              <a:ext cx="27159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Data Manipulation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Data Visualization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Basic Statistics</a:t>
              </a:r>
              <a:endParaRPr/>
            </a:p>
          </p:txBody>
        </p:sp>
        <p:sp>
          <p:nvSpPr>
            <p:cNvPr id="249" name="Google Shape;249;p22"/>
            <p:cNvSpPr txBox="1"/>
            <p:nvPr/>
          </p:nvSpPr>
          <p:spPr>
            <a:xfrm>
              <a:off x="5670541" y="1141029"/>
              <a:ext cx="2134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Introductory &amp; Welcome</a:t>
              </a:r>
              <a:endParaRPr/>
            </a:p>
          </p:txBody>
        </p:sp>
        <p:sp>
          <p:nvSpPr>
            <p:cNvPr id="250" name="Google Shape;250;p22"/>
            <p:cNvSpPr txBox="1"/>
            <p:nvPr/>
          </p:nvSpPr>
          <p:spPr>
            <a:xfrm>
              <a:off x="5226870" y="5016589"/>
              <a:ext cx="3120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Taste of AI</a:t>
              </a:r>
              <a:endParaRPr/>
            </a:p>
          </p:txBody>
        </p:sp>
        <p:sp>
          <p:nvSpPr>
            <p:cNvPr id="251" name="Google Shape;251;p22"/>
            <p:cNvSpPr txBox="1"/>
            <p:nvPr/>
          </p:nvSpPr>
          <p:spPr>
            <a:xfrm>
              <a:off x="5534312" y="3032796"/>
              <a:ext cx="2406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Machine Learning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Fundamentals</a:t>
              </a:r>
              <a:endParaRPr/>
            </a:p>
          </p:txBody>
        </p:sp>
        <p:sp>
          <p:nvSpPr>
            <p:cNvPr id="252" name="Google Shape;252;p22"/>
            <p:cNvSpPr txBox="1"/>
            <p:nvPr/>
          </p:nvSpPr>
          <p:spPr>
            <a:xfrm>
              <a:off x="5404893" y="1809815"/>
              <a:ext cx="271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Data Science Bootcamp</a:t>
              </a: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ECF796-A6C8-546B-3010-0DEFAD0A3994}"/>
              </a:ext>
            </a:extLst>
          </p:cNvPr>
          <p:cNvSpPr txBox="1"/>
          <p:nvPr/>
        </p:nvSpPr>
        <p:spPr>
          <a:xfrm>
            <a:off x="8261161" y="1138131"/>
            <a:ext cx="1650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Avenir"/>
              </a:rPr>
              <a:t>👈  </a:t>
            </a:r>
            <a:r>
              <a:rPr lang="en-US" altLang="zh-CN" dirty="0">
                <a:solidFill>
                  <a:srgbClr val="C00000"/>
                </a:solidFill>
                <a:latin typeface="Avenir"/>
              </a:rPr>
              <a:t>We</a:t>
            </a:r>
            <a:r>
              <a:rPr lang="zh-CN" altLang="en-US" dirty="0">
                <a:solidFill>
                  <a:srgbClr val="C00000"/>
                </a:solidFill>
                <a:latin typeface="Avenir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venir"/>
              </a:rPr>
              <a:t>are</a:t>
            </a:r>
            <a:r>
              <a:rPr lang="zh-CN" altLang="en-US" dirty="0">
                <a:solidFill>
                  <a:srgbClr val="C00000"/>
                </a:solidFill>
                <a:latin typeface="Avenir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venir"/>
              </a:rPr>
              <a:t>here!</a:t>
            </a:r>
            <a:endParaRPr lang="en-US" dirty="0">
              <a:solidFill>
                <a:srgbClr val="C00000"/>
              </a:solidFill>
              <a:latin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f4e53d5f8_2_0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3" name="Google Shape;73;gff4e53d5f8_2_0"/>
          <p:cNvSpPr txBox="1">
            <a:spLocks noGrp="1"/>
          </p:cNvSpPr>
          <p:nvPr>
            <p:ph type="title"/>
          </p:nvPr>
        </p:nvSpPr>
        <p:spPr>
          <a:xfrm>
            <a:off x="468457" y="226717"/>
            <a:ext cx="113451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Focus 22/23</a:t>
            </a:r>
            <a:endParaRPr/>
          </a:p>
        </p:txBody>
      </p:sp>
      <p:grpSp>
        <p:nvGrpSpPr>
          <p:cNvPr id="74" name="Google Shape;74;gff4e53d5f8_2_0"/>
          <p:cNvGrpSpPr/>
          <p:nvPr/>
        </p:nvGrpSpPr>
        <p:grpSpPr>
          <a:xfrm>
            <a:off x="823249" y="1164700"/>
            <a:ext cx="10638001" cy="4754575"/>
            <a:chOff x="747049" y="1164700"/>
            <a:chExt cx="10638001" cy="4754575"/>
          </a:xfrm>
        </p:grpSpPr>
        <p:grpSp>
          <p:nvGrpSpPr>
            <p:cNvPr id="75" name="Google Shape;75;gff4e53d5f8_2_0"/>
            <p:cNvGrpSpPr/>
            <p:nvPr/>
          </p:nvGrpSpPr>
          <p:grpSpPr>
            <a:xfrm>
              <a:off x="4030287" y="1490200"/>
              <a:ext cx="3979025" cy="3985234"/>
              <a:chOff x="4140499" y="1984550"/>
              <a:chExt cx="3979025" cy="3985234"/>
            </a:xfrm>
          </p:grpSpPr>
          <p:sp>
            <p:nvSpPr>
              <p:cNvPr id="76" name="Google Shape;76;gff4e53d5f8_2_0"/>
              <p:cNvSpPr/>
              <p:nvPr/>
            </p:nvSpPr>
            <p:spPr>
              <a:xfrm>
                <a:off x="4230497" y="1984550"/>
                <a:ext cx="3888900" cy="3910800"/>
              </a:xfrm>
              <a:prstGeom prst="pie">
                <a:avLst>
                  <a:gd name="adj1" fmla="val 16198794"/>
                  <a:gd name="adj2" fmla="val 2839"/>
                </a:avLst>
              </a:prstGeom>
              <a:solidFill>
                <a:srgbClr val="660099"/>
              </a:solidFill>
              <a:ln w="9525" cap="flat" cmpd="sng">
                <a:solidFill>
                  <a:srgbClr val="6600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gff4e53d5f8_2_0"/>
              <p:cNvSpPr/>
              <p:nvPr/>
            </p:nvSpPr>
            <p:spPr>
              <a:xfrm rot="-5400000">
                <a:off x="4129549" y="1995541"/>
                <a:ext cx="3910800" cy="3888900"/>
              </a:xfrm>
              <a:prstGeom prst="pie">
                <a:avLst>
                  <a:gd name="adj1" fmla="val 16198794"/>
                  <a:gd name="adj2" fmla="val 2839"/>
                </a:avLst>
              </a:prstGeom>
              <a:solidFill>
                <a:srgbClr val="660099"/>
              </a:solidFill>
              <a:ln w="9525" cap="flat" cmpd="sng">
                <a:solidFill>
                  <a:srgbClr val="6600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gff4e53d5f8_2_0"/>
              <p:cNvSpPr/>
              <p:nvPr/>
            </p:nvSpPr>
            <p:spPr>
              <a:xfrm rot="5400000">
                <a:off x="4219674" y="2069934"/>
                <a:ext cx="3910800" cy="3888900"/>
              </a:xfrm>
              <a:prstGeom prst="pie">
                <a:avLst>
                  <a:gd name="adj1" fmla="val 16198794"/>
                  <a:gd name="adj2" fmla="val 2839"/>
                </a:avLst>
              </a:prstGeom>
              <a:solidFill>
                <a:srgbClr val="660099"/>
              </a:solidFill>
              <a:ln w="9525" cap="flat" cmpd="sng">
                <a:solidFill>
                  <a:srgbClr val="6600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" name="Google Shape;79;gff4e53d5f8_2_0"/>
            <p:cNvSpPr/>
            <p:nvPr/>
          </p:nvSpPr>
          <p:spPr>
            <a:xfrm rot="10800000">
              <a:off x="4030414" y="1564663"/>
              <a:ext cx="3888900" cy="3910800"/>
            </a:xfrm>
            <a:prstGeom prst="pie">
              <a:avLst>
                <a:gd name="adj1" fmla="val 16198794"/>
                <a:gd name="adj2" fmla="val 2839"/>
              </a:avLst>
            </a:prstGeom>
            <a:solidFill>
              <a:srgbClr val="660099"/>
            </a:solidFill>
            <a:ln w="9525" cap="flat" cmpd="sng">
              <a:solidFill>
                <a:srgbClr val="6600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ff4e53d5f8_2_0"/>
            <p:cNvSpPr txBox="1"/>
            <p:nvPr/>
          </p:nvSpPr>
          <p:spPr>
            <a:xfrm>
              <a:off x="4469150" y="2418450"/>
              <a:ext cx="1467300" cy="569400"/>
            </a:xfrm>
            <a:prstGeom prst="rect">
              <a:avLst/>
            </a:prstGeom>
            <a:noFill/>
            <a:ln w="9525" cap="flat" cmpd="sng">
              <a:solidFill>
                <a:srgbClr val="6600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Diversity</a:t>
              </a:r>
              <a:endParaRPr sz="25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" name="Google Shape;81;gff4e53d5f8_2_0"/>
            <p:cNvSpPr txBox="1"/>
            <p:nvPr/>
          </p:nvSpPr>
          <p:spPr>
            <a:xfrm>
              <a:off x="6170750" y="3842475"/>
              <a:ext cx="1677000" cy="477000"/>
            </a:xfrm>
            <a:prstGeom prst="rect">
              <a:avLst/>
            </a:prstGeom>
            <a:noFill/>
            <a:ln w="9525" cap="flat" cmpd="sng">
              <a:solidFill>
                <a:srgbClr val="6600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Collaboration</a:t>
              </a:r>
              <a:endParaRPr sz="1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" name="Google Shape;82;gff4e53d5f8_2_0"/>
            <p:cNvSpPr txBox="1"/>
            <p:nvPr/>
          </p:nvSpPr>
          <p:spPr>
            <a:xfrm>
              <a:off x="4259525" y="3819375"/>
              <a:ext cx="1677000" cy="507900"/>
            </a:xfrm>
            <a:prstGeom prst="rect">
              <a:avLst/>
            </a:prstGeom>
            <a:noFill/>
            <a:ln w="9525" cap="flat" cmpd="sng">
              <a:solidFill>
                <a:srgbClr val="6600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Accessibility</a:t>
              </a:r>
              <a:endParaRPr sz="21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83" name="Google Shape;83;gff4e53d5f8_2_0"/>
            <p:cNvGrpSpPr/>
            <p:nvPr/>
          </p:nvGrpSpPr>
          <p:grpSpPr>
            <a:xfrm>
              <a:off x="823250" y="1180900"/>
              <a:ext cx="10561800" cy="4738375"/>
              <a:chOff x="894788" y="1844400"/>
              <a:chExt cx="10561800" cy="4738375"/>
            </a:xfrm>
          </p:grpSpPr>
          <p:sp>
            <p:nvSpPr>
              <p:cNvPr id="84" name="Google Shape;84;gff4e53d5f8_2_0"/>
              <p:cNvSpPr/>
              <p:nvPr/>
            </p:nvSpPr>
            <p:spPr>
              <a:xfrm>
                <a:off x="7996388" y="1844400"/>
                <a:ext cx="3460200" cy="21921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6600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700" b="1" i="0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Data Science Representation </a:t>
                </a:r>
                <a:endParaRPr sz="1700" b="1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First-year Representatives </a:t>
                </a:r>
                <a:endParaRPr sz="14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rgbClr val="7100B6"/>
                    </a:solidFill>
                    <a:latin typeface="Avenir"/>
                    <a:ea typeface="Avenir"/>
                    <a:cs typeface="Avenir"/>
                    <a:sym typeface="Avenir"/>
                  </a:rPr>
                  <a:t>15 Representatives will be the key link between the society &amp; 1st year students to promote interest among 1st Years.</a:t>
                </a:r>
                <a:endParaRPr sz="1300" b="0" i="0" u="none" strike="noStrike" cap="none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Subject Ambassadors </a:t>
                </a:r>
                <a:endParaRPr sz="14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rgbClr val="7100B6"/>
                    </a:solidFill>
                    <a:latin typeface="Avenir"/>
                    <a:ea typeface="Avenir"/>
                    <a:cs typeface="Avenir"/>
                    <a:sym typeface="Avenir"/>
                  </a:rPr>
                  <a:t>10 Ambassadors across diverse disciplines. To aid in increasing participants across the university.</a:t>
                </a:r>
                <a:endParaRPr sz="1300" b="0" i="0" u="none" strike="noStrike" cap="none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5" name="Google Shape;85;gff4e53d5f8_2_0"/>
              <p:cNvSpPr/>
              <p:nvPr/>
            </p:nvSpPr>
            <p:spPr>
              <a:xfrm>
                <a:off x="7995488" y="4278775"/>
                <a:ext cx="3460200" cy="2304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6600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-US" sz="1700" b="1" i="0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Partnership with *</a:t>
                </a:r>
                <a:r>
                  <a:rPr lang="en-US" sz="1700" b="1" i="1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MUTIS</a:t>
                </a:r>
                <a:r>
                  <a:rPr lang="en-US" sz="1700" b="1" i="0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 sz="1700" b="1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7100B6"/>
                    </a:solidFill>
                    <a:latin typeface="Avenir"/>
                    <a:ea typeface="Avenir"/>
                    <a:cs typeface="Avenir"/>
                    <a:sym typeface="Avenir"/>
                  </a:rPr>
                  <a:t>Coordination on Marketing, Socials, Workshops. Also, laying the foundations of a wider Alliance for societies.</a:t>
                </a:r>
                <a:endParaRPr sz="1400" b="0" i="0" u="none" strike="noStrike" cap="none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-US" sz="1700" b="1" i="0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Connection with *</a:t>
                </a:r>
                <a:r>
                  <a:rPr lang="en-US" sz="1700" b="1" i="1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IDSAI</a:t>
                </a:r>
                <a:endParaRPr sz="1700" b="1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7100B6"/>
                    </a:solidFill>
                    <a:latin typeface="Avenir"/>
                    <a:ea typeface="Avenir"/>
                    <a:cs typeface="Avenir"/>
                    <a:sym typeface="Avenir"/>
                  </a:rPr>
                  <a:t>Links with Academia: guest speakers, further studies and research opportunities.</a:t>
                </a:r>
                <a:endParaRPr sz="1800" b="1" i="0" u="none" strike="noStrike" cap="none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6" name="Google Shape;86;gff4e53d5f8_2_0"/>
              <p:cNvSpPr/>
              <p:nvPr/>
            </p:nvSpPr>
            <p:spPr>
              <a:xfrm>
                <a:off x="894788" y="4278775"/>
                <a:ext cx="3417600" cy="2304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6600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700" b="1" i="0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Project-based Learning</a:t>
                </a:r>
                <a:endParaRPr sz="1700" b="1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100B6"/>
                  </a:buClr>
                  <a:buSzPts val="1200"/>
                  <a:buFont typeface="Avenir"/>
                  <a:buChar char="●"/>
                </a:pPr>
                <a:r>
                  <a:rPr lang="en-US" sz="1200" b="0" i="0" u="none" strike="noStrike" cap="none">
                    <a:solidFill>
                      <a:srgbClr val="7100B6"/>
                    </a:solidFill>
                    <a:latin typeface="Avenir"/>
                    <a:ea typeface="Avenir"/>
                    <a:cs typeface="Avenir"/>
                    <a:sym typeface="Avenir"/>
                  </a:rPr>
                  <a:t>Delivering up to 16 beginner workshops focus on </a:t>
                </a:r>
                <a:r>
                  <a:rPr lang="en-US" sz="1200">
                    <a:solidFill>
                      <a:srgbClr val="7100B6"/>
                    </a:solidFill>
                    <a:latin typeface="Avenir"/>
                    <a:ea typeface="Avenir"/>
                    <a:cs typeface="Avenir"/>
                    <a:sym typeface="Avenir"/>
                  </a:rPr>
                  <a:t>Data Science and </a:t>
                </a:r>
                <a:r>
                  <a:rPr lang="en-US" sz="1200" b="0" i="0" u="none" strike="noStrike" cap="none">
                    <a:solidFill>
                      <a:srgbClr val="7100B6"/>
                    </a:solidFill>
                    <a:latin typeface="Avenir"/>
                    <a:ea typeface="Avenir"/>
                    <a:cs typeface="Avenir"/>
                    <a:sym typeface="Avenir"/>
                  </a:rPr>
                  <a:t>Machine Learning</a:t>
                </a:r>
                <a:endParaRPr sz="1200" b="0" i="0" u="none" strike="noStrike" cap="none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100B6"/>
                  </a:buClr>
                  <a:buSzPts val="1200"/>
                  <a:buFont typeface="Avenir"/>
                  <a:buChar char="●"/>
                </a:pPr>
                <a:r>
                  <a:rPr lang="en-US" sz="1200" b="0" i="0" u="none" strike="noStrike" cap="none">
                    <a:solidFill>
                      <a:srgbClr val="7100B6"/>
                    </a:solidFill>
                    <a:latin typeface="Avenir"/>
                    <a:ea typeface="Avenir"/>
                    <a:cs typeface="Avenir"/>
                    <a:sym typeface="Avenir"/>
                  </a:rPr>
                  <a:t>Organize guest talks and advanced workshops on more diverse topics</a:t>
                </a:r>
                <a:endParaRPr sz="1200" b="0" i="0" u="none" strike="noStrike" cap="none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700" b="1" i="0" u="none" strike="noStrike" cap="non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Data Club</a:t>
                </a:r>
                <a:endParaRPr sz="1700" b="1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7100B6"/>
                    </a:solidFill>
                    <a:latin typeface="Avenir"/>
                    <a:ea typeface="Avenir"/>
                    <a:cs typeface="Avenir"/>
                    <a:sym typeface="Avenir"/>
                  </a:rPr>
                  <a:t>Informal networking sessions, community building and guests.</a:t>
                </a:r>
                <a:endParaRPr sz="1400" b="0" i="0" u="none" strike="noStrike" cap="none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7100B6"/>
                    </a:solidFill>
                    <a:latin typeface="Avenir"/>
                    <a:ea typeface="Avenir"/>
                    <a:cs typeface="Avenir"/>
                    <a:sym typeface="Avenir"/>
                  </a:rPr>
                  <a:t>Promotes collaborative working.</a:t>
                </a:r>
                <a:endParaRPr sz="1400" b="0" i="0" u="none" strike="noStrike" cap="none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4572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87" name="Google Shape;87;gff4e53d5f8_2_0"/>
            <p:cNvSpPr txBox="1"/>
            <p:nvPr/>
          </p:nvSpPr>
          <p:spPr>
            <a:xfrm>
              <a:off x="6092150" y="2418450"/>
              <a:ext cx="1467300" cy="569400"/>
            </a:xfrm>
            <a:prstGeom prst="rect">
              <a:avLst/>
            </a:prstGeom>
            <a:noFill/>
            <a:ln w="9525" cap="flat" cmpd="sng">
              <a:solidFill>
                <a:srgbClr val="6600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Inclusion</a:t>
              </a:r>
              <a:endParaRPr sz="25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" name="Google Shape;88;gff4e53d5f8_2_0"/>
            <p:cNvSpPr/>
            <p:nvPr/>
          </p:nvSpPr>
          <p:spPr>
            <a:xfrm>
              <a:off x="747049" y="1164700"/>
              <a:ext cx="3716400" cy="2192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6600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1" i="0" u="none" strike="noStrike" cap="none" dirty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Women in Data Science</a:t>
              </a:r>
              <a:endParaRPr sz="17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00B6"/>
                </a:buClr>
                <a:buSzPts val="1200"/>
                <a:buFont typeface="Avenir"/>
                <a:buChar char="●"/>
              </a:pPr>
              <a:r>
                <a:rPr lang="en-US" sz="1200" b="0" i="0" u="none" strike="noStrike" cap="none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Hosting a panel of 6 women  at a Manchester venue @1</a:t>
              </a:r>
              <a:r>
                <a:rPr lang="en-US" sz="1200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2</a:t>
              </a:r>
              <a:r>
                <a:rPr lang="en-US" sz="1200" b="0" i="0" u="none" strike="noStrike" cap="none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 Oct (Ada Lovelace day) </a:t>
              </a:r>
              <a:endParaRPr sz="1200" b="0" i="0" u="none" strike="noStrike" cap="none" dirty="0">
                <a:solidFill>
                  <a:srgbClr val="7100B6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00B6"/>
                </a:buClr>
                <a:buSzPts val="1200"/>
                <a:buFont typeface="Avenir"/>
                <a:buAutoNum type="alphaLcParenR"/>
              </a:pPr>
              <a:r>
                <a:rPr lang="en-US" sz="1200" b="0" i="0" u="none" strike="noStrike" cap="none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4 Confirmed Panelists: </a:t>
              </a:r>
              <a:r>
                <a:rPr lang="en-US" sz="1200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NHS, IBM, W</a:t>
              </a:r>
              <a:r>
                <a:rPr lang="en-US" sz="1200" b="0" i="0" u="none" strike="noStrike" cap="none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GSN</a:t>
              </a:r>
              <a:r>
                <a:rPr lang="en-US" sz="1200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 &amp;</a:t>
              </a:r>
              <a:r>
                <a:rPr lang="en-US" sz="1200" b="0" i="0" u="none" strike="noStrike" cap="none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r>
                <a:rPr lang="en-US" sz="1200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Mishcon de </a:t>
              </a:r>
              <a:r>
                <a:rPr lang="en-US" sz="1200" dirty="0" err="1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Reya</a:t>
              </a:r>
              <a:r>
                <a:rPr lang="en-US" sz="1200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 LLP</a:t>
              </a:r>
              <a:r>
                <a:rPr lang="en-US" sz="1200" b="0" i="0" u="none" strike="noStrike" cap="none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, and currently searching corporate individuals.</a:t>
              </a:r>
              <a:endParaRPr sz="1200" b="0" i="0" u="none" strike="noStrike" cap="none" dirty="0">
                <a:solidFill>
                  <a:srgbClr val="7100B6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00B6"/>
                </a:buClr>
                <a:buSzPts val="1200"/>
                <a:buFont typeface="Avenir"/>
                <a:buAutoNum type="alphaLcParenR"/>
              </a:pPr>
              <a:r>
                <a:rPr lang="en-US" sz="1200" b="0" i="0" u="none" strike="noStrike" cap="none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Expecting audience of 100 Manchester students</a:t>
              </a:r>
              <a:endParaRPr sz="1200" b="0" i="0" u="none" strike="noStrike" cap="none" dirty="0">
                <a:solidFill>
                  <a:srgbClr val="7100B6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00B6"/>
                </a:buClr>
                <a:buSzPts val="1200"/>
                <a:buFont typeface="Avenir"/>
                <a:buChar char="●"/>
              </a:pPr>
              <a:r>
                <a:rPr lang="en-US" sz="1200" b="0" i="0" u="none" strike="noStrike" cap="none" dirty="0">
                  <a:solidFill>
                    <a:srgbClr val="7100B6"/>
                  </a:solidFill>
                  <a:latin typeface="Avenir"/>
                  <a:ea typeface="Avenir"/>
                  <a:cs typeface="Avenir"/>
                  <a:sym typeface="Avenir"/>
                </a:rPr>
                <a:t>Networking &amp; Community Events</a:t>
              </a:r>
              <a:endParaRPr sz="1200" b="0" i="0" u="none" strike="noStrike" cap="none" dirty="0">
                <a:solidFill>
                  <a:srgbClr val="7100B6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9" name="Google Shape;89;gff4e53d5f8_2_0"/>
          <p:cNvSpPr txBox="1"/>
          <p:nvPr/>
        </p:nvSpPr>
        <p:spPr>
          <a:xfrm>
            <a:off x="8085385" y="6054396"/>
            <a:ext cx="349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*MUTIS - Trading &amp; Investment Society</a:t>
            </a:r>
            <a:endParaRPr sz="1400" i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*IDSAI - Institute of Data Science &amp; AI</a:t>
            </a:r>
            <a:endParaRPr sz="1400" i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3A976-8D7E-254A-80D3-C26D2D381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Google Shape;258;gff4e53d5f8_3_573">
            <a:extLst>
              <a:ext uri="{FF2B5EF4-FFF2-40B4-BE49-F238E27FC236}">
                <a16:creationId xmlns:a16="http://schemas.microsoft.com/office/drawing/2014/main" id="{D9C50FF9-F36D-D0C9-E6EC-D1D146E2C8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4067" r="26071" b="44364"/>
          <a:stretch/>
        </p:blipFill>
        <p:spPr>
          <a:xfrm>
            <a:off x="4443639" y="2611608"/>
            <a:ext cx="2757325" cy="27701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9;gff4e53d5f8_3_573">
            <a:extLst>
              <a:ext uri="{FF2B5EF4-FFF2-40B4-BE49-F238E27FC236}">
                <a16:creationId xmlns:a16="http://schemas.microsoft.com/office/drawing/2014/main" id="{744EBE3D-AA09-C0D5-1778-CFF392F15C7E}"/>
              </a:ext>
            </a:extLst>
          </p:cNvPr>
          <p:cNvSpPr txBox="1">
            <a:spLocks/>
          </p:cNvSpPr>
          <p:nvPr/>
        </p:nvSpPr>
        <p:spPr>
          <a:xfrm>
            <a:off x="4748230" y="1650411"/>
            <a:ext cx="2239500" cy="961200"/>
          </a:xfrm>
          <a:prstGeom prst="rect">
            <a:avLst/>
          </a:prstGeom>
          <a:noFill/>
          <a:ln w="9525" cap="flat" cmpd="sng">
            <a:solidFill>
              <a:srgbClr val="6B009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  <a:buFont typeface="Arial"/>
              <a:buNone/>
            </a:pPr>
            <a:r>
              <a:rPr lang="en-US" sz="2522" b="1" dirty="0">
                <a:solidFill>
                  <a:srgbClr val="6B0097"/>
                </a:solidFill>
              </a:rPr>
              <a:t>Subject Ambassadors</a:t>
            </a:r>
            <a:endParaRPr lang="en-US" sz="2522" b="1" dirty="0"/>
          </a:p>
        </p:txBody>
      </p:sp>
      <p:sp>
        <p:nvSpPr>
          <p:cNvPr id="8" name="Google Shape;260;gff4e53d5f8_3_573">
            <a:extLst>
              <a:ext uri="{FF2B5EF4-FFF2-40B4-BE49-F238E27FC236}">
                <a16:creationId xmlns:a16="http://schemas.microsoft.com/office/drawing/2014/main" id="{5080382F-2EC6-3FA3-094A-768A62DE22B9}"/>
              </a:ext>
            </a:extLst>
          </p:cNvPr>
          <p:cNvSpPr txBox="1">
            <a:spLocks/>
          </p:cNvSpPr>
          <p:nvPr/>
        </p:nvSpPr>
        <p:spPr>
          <a:xfrm>
            <a:off x="1123868" y="1650411"/>
            <a:ext cx="2385300" cy="961200"/>
          </a:xfrm>
          <a:prstGeom prst="rect">
            <a:avLst/>
          </a:prstGeom>
          <a:noFill/>
          <a:ln w="9525" cap="flat" cmpd="sng">
            <a:solidFill>
              <a:srgbClr val="6B009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ct val="95154"/>
              <a:buFont typeface="Arial"/>
              <a:buNone/>
            </a:pPr>
            <a:r>
              <a:rPr lang="en-US" sz="2522" b="1">
                <a:solidFill>
                  <a:srgbClr val="6B0097"/>
                </a:solidFill>
              </a:rPr>
              <a:t>First-year Representatives</a:t>
            </a:r>
            <a:endParaRPr lang="en-US" sz="2522" b="1"/>
          </a:p>
        </p:txBody>
      </p:sp>
      <p:pic>
        <p:nvPicPr>
          <p:cNvPr id="9" name="Google Shape;261;gff4e53d5f8_3_573">
            <a:extLst>
              <a:ext uri="{FF2B5EF4-FFF2-40B4-BE49-F238E27FC236}">
                <a16:creationId xmlns:a16="http://schemas.microsoft.com/office/drawing/2014/main" id="{C480E3B2-2E2C-EB0B-2CFD-DA3B50EB38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667" y="2654311"/>
            <a:ext cx="2562775" cy="256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2;gff4e53d5f8_3_573">
            <a:extLst>
              <a:ext uri="{FF2B5EF4-FFF2-40B4-BE49-F238E27FC236}">
                <a16:creationId xmlns:a16="http://schemas.microsoft.com/office/drawing/2014/main" id="{D58F30EA-BB47-BB18-B75E-27AE1CC6B611}"/>
              </a:ext>
            </a:extLst>
          </p:cNvPr>
          <p:cNvSpPr txBox="1">
            <a:spLocks/>
          </p:cNvSpPr>
          <p:nvPr/>
        </p:nvSpPr>
        <p:spPr>
          <a:xfrm>
            <a:off x="945501" y="515032"/>
            <a:ext cx="97536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600"/>
            </a:pPr>
            <a:r>
              <a:rPr lang="en-US" sz="3600" dirty="0"/>
              <a:t>Open Committee Positions</a:t>
            </a:r>
          </a:p>
        </p:txBody>
      </p:sp>
      <p:sp>
        <p:nvSpPr>
          <p:cNvPr id="11" name="Google Shape;259;gff4e53d5f8_3_573">
            <a:extLst>
              <a:ext uri="{FF2B5EF4-FFF2-40B4-BE49-F238E27FC236}">
                <a16:creationId xmlns:a16="http://schemas.microsoft.com/office/drawing/2014/main" id="{1A3605D3-0228-75D4-7606-9B13EF741E6D}"/>
              </a:ext>
            </a:extLst>
          </p:cNvPr>
          <p:cNvSpPr txBox="1">
            <a:spLocks/>
          </p:cNvSpPr>
          <p:nvPr/>
        </p:nvSpPr>
        <p:spPr>
          <a:xfrm>
            <a:off x="8226792" y="1594179"/>
            <a:ext cx="2239500" cy="961200"/>
          </a:xfrm>
          <a:prstGeom prst="rect">
            <a:avLst/>
          </a:prstGeom>
          <a:noFill/>
          <a:ln w="9525" cap="flat" cmpd="sng">
            <a:solidFill>
              <a:srgbClr val="6B009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  <a:buFont typeface="Arial"/>
              <a:buNone/>
            </a:pPr>
            <a:r>
              <a:rPr lang="en-US" sz="2522" b="1" dirty="0">
                <a:solidFill>
                  <a:srgbClr val="6B0097"/>
                </a:solidFill>
              </a:rPr>
              <a:t>Content Researchers</a:t>
            </a:r>
            <a:endParaRPr lang="en-US" sz="2522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D42FAA-7906-6E96-F1EA-049D9523B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29" y="2589836"/>
            <a:ext cx="2757325" cy="274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84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63738-18C5-6543-1163-053CD0E680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7" name="Google Shape;262;gff4e53d5f8_3_573">
            <a:extLst>
              <a:ext uri="{FF2B5EF4-FFF2-40B4-BE49-F238E27FC236}">
                <a16:creationId xmlns:a16="http://schemas.microsoft.com/office/drawing/2014/main" id="{ACC9BCBC-CDE5-C783-226B-AAC29407CAC4}"/>
              </a:ext>
            </a:extLst>
          </p:cNvPr>
          <p:cNvSpPr txBox="1">
            <a:spLocks/>
          </p:cNvSpPr>
          <p:nvPr/>
        </p:nvSpPr>
        <p:spPr>
          <a:xfrm>
            <a:off x="4093029" y="1149615"/>
            <a:ext cx="4005942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600"/>
            </a:pPr>
            <a:r>
              <a:rPr lang="en-US" sz="2800" dirty="0"/>
              <a:t>Demographic Enquiry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4A7CEBD-8B49-9539-7C61-514FF31E6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9071" y="254753"/>
            <a:ext cx="9633857" cy="894862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  <a:buSzPts val="3600"/>
            </a:pPr>
            <a:r>
              <a:rPr lang="en-US" sz="4800" dirty="0"/>
              <a:t>We’ve got </a:t>
            </a:r>
            <a:r>
              <a:rPr lang="en-US" dirty="0"/>
              <a:t>two </a:t>
            </a:r>
            <a:r>
              <a:rPr lang="en-US" sz="4800" dirty="0"/>
              <a:t>questions for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E7B892-E7AB-17D3-1D63-3ED92F975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029" y="1839647"/>
            <a:ext cx="3836228" cy="38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8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EB9ADB-BA0F-9A9F-4E40-C13DD6D8D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50" y="2534138"/>
            <a:ext cx="10942351" cy="894862"/>
          </a:xfrm>
        </p:spPr>
        <p:txBody>
          <a:bodyPr/>
          <a:lstStyle/>
          <a:p>
            <a:pPr algn="ctr"/>
            <a:r>
              <a:rPr lang="en-GB" dirty="0"/>
              <a:t>Any questions for us?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28B1D-699F-F12B-D147-3BF7E5793A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4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f4e53d5f8_3_329"/>
          <p:cNvSpPr txBox="1">
            <a:spLocks noGrp="1"/>
          </p:cNvSpPr>
          <p:nvPr>
            <p:ph type="title"/>
          </p:nvPr>
        </p:nvSpPr>
        <p:spPr>
          <a:xfrm>
            <a:off x="1054815" y="202685"/>
            <a:ext cx="99060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Divisions</a:t>
            </a:r>
            <a:endParaRPr/>
          </a:p>
        </p:txBody>
      </p:sp>
      <p:sp>
        <p:nvSpPr>
          <p:cNvPr id="95" name="Google Shape;95;gff4e53d5f8_3_32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3</a:t>
            </a:fld>
            <a:endParaRPr sz="105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" name="Google Shape;96;gff4e53d5f8_3_329"/>
          <p:cNvSpPr/>
          <p:nvPr/>
        </p:nvSpPr>
        <p:spPr>
          <a:xfrm>
            <a:off x="5372099" y="1265532"/>
            <a:ext cx="1447800" cy="468000"/>
          </a:xfrm>
          <a:prstGeom prst="rect">
            <a:avLst/>
          </a:prstGeom>
          <a:solidFill>
            <a:srgbClr val="B258D3"/>
          </a:solidFill>
          <a:ln w="25400" cap="flat" cmpd="sng">
            <a:solidFill>
              <a:srgbClr val="814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Exec</a:t>
            </a:r>
            <a:endParaRPr/>
          </a:p>
        </p:txBody>
      </p:sp>
      <p:sp>
        <p:nvSpPr>
          <p:cNvPr id="97" name="Google Shape;97;gff4e53d5f8_3_329"/>
          <p:cNvSpPr/>
          <p:nvPr/>
        </p:nvSpPr>
        <p:spPr>
          <a:xfrm>
            <a:off x="312700" y="2038825"/>
            <a:ext cx="11367300" cy="593400"/>
          </a:xfrm>
          <a:prstGeom prst="rect">
            <a:avLst/>
          </a:prstGeom>
          <a:noFill/>
          <a:ln w="317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B258D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" name="Google Shape;98;gff4e53d5f8_3_329"/>
          <p:cNvSpPr txBox="1"/>
          <p:nvPr/>
        </p:nvSpPr>
        <p:spPr>
          <a:xfrm>
            <a:off x="423462" y="2871310"/>
            <a:ext cx="16110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Deal with:</a:t>
            </a:r>
            <a:endParaRPr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venir"/>
              <a:buAutoNum type="arabicPeriod"/>
            </a:pPr>
            <a:r>
              <a:rPr lang="en-US" sz="1400" b="1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venue hiring</a:t>
            </a:r>
            <a:endParaRPr b="1"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venir"/>
              <a:buAutoNum type="arabicPeriod"/>
            </a:pPr>
            <a:r>
              <a:rPr lang="en-US" sz="1400" b="1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logistics</a:t>
            </a:r>
            <a:endParaRPr b="1"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venir"/>
              <a:buAutoNum type="arabicPeriod"/>
            </a:pPr>
            <a:r>
              <a:rPr lang="en-US" sz="140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merchandise</a:t>
            </a:r>
            <a:endParaRPr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venir"/>
              <a:buAutoNum type="arabicPeriod"/>
            </a:pPr>
            <a:r>
              <a:rPr lang="en-US" sz="140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socials organization</a:t>
            </a:r>
            <a:endParaRPr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venir"/>
              <a:buAutoNum type="arabicPeriod"/>
            </a:pPr>
            <a:r>
              <a:rPr lang="en-US" sz="140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general support</a:t>
            </a:r>
            <a:endParaRPr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" name="Google Shape;99;gff4e53d5f8_3_329"/>
          <p:cNvSpPr txBox="1"/>
          <p:nvPr/>
        </p:nvSpPr>
        <p:spPr>
          <a:xfrm>
            <a:off x="2284900" y="2871300"/>
            <a:ext cx="16653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1. Seek out:</a:t>
            </a:r>
            <a:endParaRPr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Char char="•"/>
            </a:pPr>
            <a:r>
              <a:rPr lang="en-US" sz="1400" b="1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sponsorships</a:t>
            </a:r>
            <a:endParaRPr b="1"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Char char="•"/>
            </a:pPr>
            <a:r>
              <a:rPr lang="en-US" sz="1400" b="1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partnerships</a:t>
            </a:r>
            <a:endParaRPr b="1"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Char char="•"/>
            </a:pPr>
            <a:r>
              <a:rPr lang="en-US" sz="140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mentorships</a:t>
            </a:r>
            <a:endParaRPr>
              <a:solidFill>
                <a:srgbClr val="7B00A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2. Handle:</a:t>
            </a:r>
            <a:endParaRPr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rial"/>
              <a:buChar char="•"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finances &amp; funding</a:t>
            </a:r>
            <a:endParaRPr>
              <a:solidFill>
                <a:srgbClr val="7B00A3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strike="noStrike" cap="none"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gff4e53d5f8_3_329"/>
          <p:cNvSpPr txBox="1"/>
          <p:nvPr/>
        </p:nvSpPr>
        <p:spPr>
          <a:xfrm>
            <a:off x="6062251" y="2871300"/>
            <a:ext cx="1998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1. Maintain:</a:t>
            </a:r>
            <a:endParaRPr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Char char="•"/>
            </a:pPr>
            <a:r>
              <a:rPr lang="en-US" sz="1400" b="1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social media</a:t>
            </a:r>
            <a:endParaRPr b="1"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inclusion</a:t>
            </a:r>
            <a:endParaRPr sz="1400" b="0" i="0" u="none" strike="noStrike" cap="none"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2. Lead:</a:t>
            </a:r>
            <a:endParaRPr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Char char="•"/>
            </a:pPr>
            <a:r>
              <a:rPr lang="en-US" sz="1400" b="1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first-year reps</a:t>
            </a:r>
            <a:endParaRPr b="1">
              <a:solidFill>
                <a:srgbClr val="7B00A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3. Organize:</a:t>
            </a:r>
            <a:endParaRPr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Women in DS</a:t>
            </a:r>
            <a:endParaRPr sz="1400" b="0" i="0" u="none" strike="noStrike" cap="none"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MUTIS &amp; UCL AI collab </a:t>
            </a:r>
            <a:endParaRPr>
              <a:solidFill>
                <a:srgbClr val="7B00A3"/>
              </a:solidFill>
            </a:endParaRPr>
          </a:p>
        </p:txBody>
      </p:sp>
      <p:sp>
        <p:nvSpPr>
          <p:cNvPr id="101" name="Google Shape;101;gff4e53d5f8_3_329"/>
          <p:cNvSpPr txBox="1"/>
          <p:nvPr/>
        </p:nvSpPr>
        <p:spPr>
          <a:xfrm>
            <a:off x="7923700" y="2871300"/>
            <a:ext cx="1951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1. Provide:</a:t>
            </a:r>
            <a:endParaRPr>
              <a:solidFill>
                <a:srgbClr val="7B00A3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Char char="•"/>
            </a:pPr>
            <a:r>
              <a:rPr lang="en-US" sz="1400" b="1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DS content</a:t>
            </a:r>
            <a:endParaRPr b="1">
              <a:solidFill>
                <a:srgbClr val="7B00A3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Char char="•"/>
            </a:pPr>
            <a:r>
              <a:rPr lang="en-US" sz="1400" b="1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project-based learning (PBL)</a:t>
            </a:r>
            <a:endParaRPr b="1">
              <a:solidFill>
                <a:srgbClr val="7B00A3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rial"/>
              <a:buChar char="•"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academic &amp; industry </a:t>
            </a:r>
            <a:b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platform</a:t>
            </a:r>
            <a:endParaRPr>
              <a:solidFill>
                <a:srgbClr val="7B00A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2. Facilitate:</a:t>
            </a:r>
            <a:endParaRPr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rial"/>
              <a:buChar char="•"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New Data Club </a:t>
            </a:r>
            <a:endParaRPr sz="1400" b="0" i="0" strike="noStrike" cap="none"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gff4e53d5f8_3_329"/>
          <p:cNvSpPr txBox="1"/>
          <p:nvPr/>
        </p:nvSpPr>
        <p:spPr>
          <a:xfrm>
            <a:off x="3961300" y="2871300"/>
            <a:ext cx="1998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1. Establish:</a:t>
            </a:r>
            <a:endParaRPr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Char char="•"/>
            </a:pPr>
            <a:r>
              <a:rPr lang="en-US" b="1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networking</a:t>
            </a:r>
            <a:endParaRPr b="1">
              <a:solidFill>
                <a:srgbClr val="7B00A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Char char="•"/>
            </a:pPr>
            <a:r>
              <a:rPr lang="en-US" sz="1400" b="1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corporate relations</a:t>
            </a:r>
            <a:endParaRPr b="1">
              <a:solidFill>
                <a:srgbClr val="7B00A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2. Lead:</a:t>
            </a:r>
            <a:endParaRPr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Char char="•"/>
            </a:pPr>
            <a:r>
              <a:rPr lang="en-US" sz="1400" b="1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subject reps</a:t>
            </a:r>
            <a:endParaRPr b="1">
              <a:solidFill>
                <a:srgbClr val="7B00A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3. Collaborate with:</a:t>
            </a:r>
            <a:endParaRPr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rial"/>
              <a:buChar char="•"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societies</a:t>
            </a:r>
            <a:endParaRPr>
              <a:solidFill>
                <a:srgbClr val="7B00A3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0A3"/>
              </a:buClr>
              <a:buSzPts val="1400"/>
              <a:buFont typeface="Arial"/>
              <a:buChar char="•"/>
            </a:pPr>
            <a:r>
              <a:rPr lang="en-US" sz="1400" b="0" i="0" strike="noStrike" cap="none">
                <a:solidFill>
                  <a:srgbClr val="7B00A3"/>
                </a:solidFill>
                <a:latin typeface="Avenir"/>
                <a:ea typeface="Avenir"/>
                <a:cs typeface="Avenir"/>
                <a:sym typeface="Avenir"/>
              </a:rPr>
              <a:t>committee</a:t>
            </a:r>
            <a:endParaRPr>
              <a:solidFill>
                <a:srgbClr val="7B00A3"/>
              </a:solidFill>
            </a:endParaRPr>
          </a:p>
        </p:txBody>
      </p:sp>
      <p:sp>
        <p:nvSpPr>
          <p:cNvPr id="103" name="Google Shape;103;gff4e53d5f8_3_329"/>
          <p:cNvSpPr/>
          <p:nvPr/>
        </p:nvSpPr>
        <p:spPr>
          <a:xfrm>
            <a:off x="423443" y="2098690"/>
            <a:ext cx="1447800" cy="468000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648F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Operations</a:t>
            </a:r>
            <a:endParaRPr/>
          </a:p>
        </p:txBody>
      </p:sp>
      <p:sp>
        <p:nvSpPr>
          <p:cNvPr id="104" name="Google Shape;104;gff4e53d5f8_3_329"/>
          <p:cNvSpPr/>
          <p:nvPr/>
        </p:nvSpPr>
        <p:spPr>
          <a:xfrm>
            <a:off x="2284900" y="2098690"/>
            <a:ext cx="1447800" cy="468000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B67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Sponsorship</a:t>
            </a:r>
            <a:endParaRPr/>
          </a:p>
        </p:txBody>
      </p:sp>
      <p:sp>
        <p:nvSpPr>
          <p:cNvPr id="105" name="Google Shape;105;gff4e53d5f8_3_329"/>
          <p:cNvSpPr/>
          <p:nvPr/>
        </p:nvSpPr>
        <p:spPr>
          <a:xfrm>
            <a:off x="4146357" y="2098690"/>
            <a:ext cx="1447800" cy="468000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rgbClr val="B67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Corporate Affairs</a:t>
            </a:r>
            <a:endParaRPr/>
          </a:p>
        </p:txBody>
      </p:sp>
      <p:sp>
        <p:nvSpPr>
          <p:cNvPr id="106" name="Google Shape;106;gff4e53d5f8_3_329"/>
          <p:cNvSpPr/>
          <p:nvPr/>
        </p:nvSpPr>
        <p:spPr>
          <a:xfrm>
            <a:off x="6007814" y="2098690"/>
            <a:ext cx="1447800" cy="468000"/>
          </a:xfrm>
          <a:prstGeom prst="rect">
            <a:avLst/>
          </a:prstGeom>
          <a:solidFill>
            <a:srgbClr val="C00000">
              <a:alpha val="60000"/>
            </a:srgbClr>
          </a:solidFill>
          <a:ln w="25400" cap="flat" cmpd="sng">
            <a:solidFill>
              <a:srgbClr val="9940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Outreach</a:t>
            </a:r>
            <a:endParaRPr sz="1400" b="1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7" name="Google Shape;107;gff4e53d5f8_3_329"/>
          <p:cNvSpPr/>
          <p:nvPr/>
        </p:nvSpPr>
        <p:spPr>
          <a:xfrm>
            <a:off x="7963864" y="2098690"/>
            <a:ext cx="1447800" cy="468000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rgbClr val="4874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Workshops</a:t>
            </a:r>
            <a:endParaRPr/>
          </a:p>
        </p:txBody>
      </p:sp>
      <p:sp>
        <p:nvSpPr>
          <p:cNvPr id="108" name="Google Shape;108;gff4e53d5f8_3_329"/>
          <p:cNvSpPr/>
          <p:nvPr/>
        </p:nvSpPr>
        <p:spPr>
          <a:xfrm>
            <a:off x="9977717" y="2098690"/>
            <a:ext cx="1447800" cy="468000"/>
          </a:xfrm>
          <a:prstGeom prst="rect">
            <a:avLst/>
          </a:prstGeom>
          <a:gradFill>
            <a:gsLst>
              <a:gs pos="0">
                <a:srgbClr val="DCECD5"/>
              </a:gs>
              <a:gs pos="0">
                <a:srgbClr val="7100B6"/>
              </a:gs>
              <a:gs pos="0">
                <a:srgbClr val="825E9C"/>
              </a:gs>
              <a:gs pos="100000">
                <a:srgbClr val="93BC81"/>
              </a:gs>
            </a:gsLst>
            <a:lin ang="5400012" scaled="0"/>
          </a:gradFill>
          <a:ln w="25400" cap="flat" cmpd="sng">
            <a:solidFill>
              <a:srgbClr val="4874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AlgoTrading</a:t>
            </a:r>
            <a:endParaRPr/>
          </a:p>
        </p:txBody>
      </p:sp>
      <p:pic>
        <p:nvPicPr>
          <p:cNvPr id="109" name="Google Shape;109;gff4e53d5f8_3_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5325" y="2893824"/>
            <a:ext cx="1951800" cy="1914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gff4e53d5f8_3_329"/>
          <p:cNvGrpSpPr/>
          <p:nvPr/>
        </p:nvGrpSpPr>
        <p:grpSpPr>
          <a:xfrm>
            <a:off x="4549150" y="4926585"/>
            <a:ext cx="2917325" cy="1865691"/>
            <a:chOff x="4549163" y="4903210"/>
            <a:chExt cx="2917325" cy="1865691"/>
          </a:xfrm>
        </p:grpSpPr>
        <p:pic>
          <p:nvPicPr>
            <p:cNvPr id="111" name="Google Shape;111;gff4e53d5f8_3_3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9163" y="4903210"/>
              <a:ext cx="2917325" cy="1865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gff4e53d5f8_3_329"/>
            <p:cNvSpPr txBox="1"/>
            <p:nvPr/>
          </p:nvSpPr>
          <p:spPr>
            <a:xfrm>
              <a:off x="4586400" y="4944100"/>
              <a:ext cx="1800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venir"/>
                  <a:ea typeface="Avenir"/>
                  <a:cs typeface="Avenir"/>
                  <a:sym typeface="Avenir"/>
                </a:rPr>
                <a:t>Committee</a:t>
              </a:r>
              <a:endParaRPr sz="18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venir"/>
                  <a:ea typeface="Avenir"/>
                  <a:cs typeface="Avenir"/>
                  <a:sym typeface="Avenir"/>
                </a:rPr>
                <a:t>members</a:t>
              </a:r>
              <a:endParaRPr sz="1800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9472362e2_2_0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9" name="Google Shape;119;g159472362e2_2_0"/>
          <p:cNvSpPr txBox="1">
            <a:spLocks noGrp="1"/>
          </p:cNvSpPr>
          <p:nvPr>
            <p:ph type="body" idx="1"/>
          </p:nvPr>
        </p:nvSpPr>
        <p:spPr>
          <a:xfrm>
            <a:off x="3232875" y="2032225"/>
            <a:ext cx="8121000" cy="13701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Peak - Manchester-based Decision Intelligence company which uses Data Science to transform businesses.</a:t>
            </a:r>
            <a:endParaRPr/>
          </a:p>
        </p:txBody>
      </p:sp>
      <p:pic>
        <p:nvPicPr>
          <p:cNvPr id="120" name="Google Shape;120;g159472362e2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18" y="1727425"/>
            <a:ext cx="2321925" cy="15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59472362e2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75" y="3814625"/>
            <a:ext cx="2912426" cy="14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59472362e2_2_0"/>
          <p:cNvSpPr txBox="1">
            <a:spLocks noGrp="1"/>
          </p:cNvSpPr>
          <p:nvPr>
            <p:ph type="body" idx="1"/>
          </p:nvPr>
        </p:nvSpPr>
        <p:spPr>
          <a:xfrm>
            <a:off x="3232875" y="4279675"/>
            <a:ext cx="8387700" cy="1495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CGG - Provides services and solutions in Earth science, sensing and monitoring.</a:t>
            </a:r>
            <a:endParaRPr/>
          </a:p>
        </p:txBody>
      </p:sp>
      <p:sp>
        <p:nvSpPr>
          <p:cNvPr id="123" name="Google Shape;123;g159472362e2_2_0"/>
          <p:cNvSpPr txBox="1">
            <a:spLocks noGrp="1"/>
          </p:cNvSpPr>
          <p:nvPr>
            <p:ph type="title"/>
          </p:nvPr>
        </p:nvSpPr>
        <p:spPr>
          <a:xfrm>
            <a:off x="423450" y="212273"/>
            <a:ext cx="113451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b="1"/>
              <a:t>Sponsorship</a:t>
            </a:r>
            <a:endParaRPr b="1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22" b="1">
                <a:solidFill>
                  <a:srgbClr val="6B0097"/>
                </a:solidFill>
              </a:rPr>
              <a:t>Look out for sponsors &amp; partners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9472362e2_2_10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0" name="Google Shape;130;g159472362e2_2_10"/>
          <p:cNvSpPr txBox="1">
            <a:spLocks noGrp="1"/>
          </p:cNvSpPr>
          <p:nvPr>
            <p:ph type="body" idx="1"/>
          </p:nvPr>
        </p:nvSpPr>
        <p:spPr>
          <a:xfrm>
            <a:off x="3852000" y="1425300"/>
            <a:ext cx="7600500" cy="119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Dicey Tech - Provide a platform where students can gain skills, industry insight and connect with employers through project challenges.</a:t>
            </a:r>
            <a:endParaRPr sz="2400"/>
          </a:p>
        </p:txBody>
      </p:sp>
      <p:pic>
        <p:nvPicPr>
          <p:cNvPr id="131" name="Google Shape;131;g159472362e2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25" y="3469125"/>
            <a:ext cx="2845175" cy="8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59472362e2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25" y="1459428"/>
            <a:ext cx="2845176" cy="11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59472362e2_2_10"/>
          <p:cNvPicPr preferRelativeResize="0"/>
          <p:nvPr/>
        </p:nvPicPr>
        <p:blipFill rotWithShape="1">
          <a:blip r:embed="rId5">
            <a:alphaModFix/>
          </a:blip>
          <a:srcRect t="33069" b="35540"/>
          <a:stretch/>
        </p:blipFill>
        <p:spPr>
          <a:xfrm>
            <a:off x="575925" y="5056650"/>
            <a:ext cx="2432400" cy="60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4" name="Google Shape;134;g159472362e2_2_10"/>
          <p:cNvSpPr txBox="1">
            <a:spLocks noGrp="1"/>
          </p:cNvSpPr>
          <p:nvPr>
            <p:ph type="body" idx="1"/>
          </p:nvPr>
        </p:nvSpPr>
        <p:spPr>
          <a:xfrm>
            <a:off x="3852000" y="3145775"/>
            <a:ext cx="7659300" cy="142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Datern - Provides opportunities to fast growth companies and students who are all about making a difference with data. </a:t>
            </a:r>
            <a:endParaRPr sz="2400"/>
          </a:p>
        </p:txBody>
      </p:sp>
      <p:sp>
        <p:nvSpPr>
          <p:cNvPr id="135" name="Google Shape;135;g159472362e2_2_10"/>
          <p:cNvSpPr txBox="1">
            <a:spLocks noGrp="1"/>
          </p:cNvSpPr>
          <p:nvPr>
            <p:ph type="body" idx="1"/>
          </p:nvPr>
        </p:nvSpPr>
        <p:spPr>
          <a:xfrm>
            <a:off x="3852000" y="4778075"/>
            <a:ext cx="7659300" cy="155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Fuzzy Labs - Connects with the client’s data scientists to consult them how to unleash their AI by solving machine learning problems that the firms face. </a:t>
            </a:r>
            <a:endParaRPr sz="2400"/>
          </a:p>
        </p:txBody>
      </p:sp>
      <p:sp>
        <p:nvSpPr>
          <p:cNvPr id="136" name="Google Shape;136;g159472362e2_2_10"/>
          <p:cNvSpPr txBox="1">
            <a:spLocks noGrp="1"/>
          </p:cNvSpPr>
          <p:nvPr>
            <p:ph type="title"/>
          </p:nvPr>
        </p:nvSpPr>
        <p:spPr>
          <a:xfrm>
            <a:off x="423450" y="288473"/>
            <a:ext cx="113451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b="1"/>
              <a:t>Sponsorship</a:t>
            </a:r>
            <a:endParaRPr b="1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22" b="1">
                <a:solidFill>
                  <a:srgbClr val="6B0097"/>
                </a:solidFill>
              </a:rPr>
              <a:t>Look out for sponsors &amp; partners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>
            <a:spLocks noGrp="1"/>
          </p:cNvSpPr>
          <p:nvPr>
            <p:ph type="body" idx="1"/>
          </p:nvPr>
        </p:nvSpPr>
        <p:spPr>
          <a:xfrm>
            <a:off x="328350" y="1261006"/>
            <a:ext cx="5635201" cy="4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ts val="2040"/>
              <a:buFont typeface="NTR"/>
              <a:buNone/>
            </a:pPr>
            <a:r>
              <a:rPr lang="en-US" sz="2640" b="1" dirty="0">
                <a:solidFill>
                  <a:srgbClr val="6B0097"/>
                </a:solidFill>
              </a:rPr>
              <a:t>Women in Data Science Event</a:t>
            </a:r>
            <a:endParaRPr sz="2640" b="1" dirty="0">
              <a:solidFill>
                <a:srgbClr val="6B0097"/>
              </a:solidFill>
            </a:endParaRPr>
          </a:p>
          <a:p>
            <a:pPr marL="76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800" b="0" i="0" u="none" strike="noStrike" dirty="0">
              <a:solidFill>
                <a:srgbClr val="000000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 dirty="0"/>
              <a:t>12th October for Ada Lovelace day</a:t>
            </a:r>
            <a:endParaRPr sz="2800" dirty="0"/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3B054F"/>
              </a:solidFill>
              <a:latin typeface="NTR"/>
              <a:ea typeface="NTR"/>
              <a:cs typeface="NTR"/>
              <a:sym typeface="NTR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 dirty="0"/>
              <a:t> 5-6 Speakers, includes NHS, IBM, WGSN &amp; Mishcon de </a:t>
            </a:r>
            <a:r>
              <a:rPr lang="en-US" sz="2200" dirty="0" err="1"/>
              <a:t>Reya</a:t>
            </a:r>
            <a:r>
              <a:rPr lang="en-US" sz="2200" dirty="0"/>
              <a:t> LLP</a:t>
            </a: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 dirty="0"/>
              <a:t>Topic: Insight into industry (diverse careers in DS)</a:t>
            </a: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 dirty="0"/>
              <a:t>Connect you or refer to individuals to </a:t>
            </a:r>
            <a:r>
              <a:rPr lang="en-US" sz="2200" dirty="0">
                <a:solidFill>
                  <a:srgbClr val="6B0097"/>
                </a:solidFill>
              </a:rPr>
              <a:t>get your </a:t>
            </a:r>
            <a:r>
              <a:rPr lang="en-US" sz="2200" b="1" dirty="0">
                <a:solidFill>
                  <a:srgbClr val="6B0097"/>
                </a:solidFill>
              </a:rPr>
              <a:t>dream job </a:t>
            </a:r>
            <a:r>
              <a:rPr lang="en-US" sz="2200" dirty="0">
                <a:solidFill>
                  <a:srgbClr val="6B0097"/>
                </a:solidFill>
              </a:rPr>
              <a:t>or </a:t>
            </a:r>
            <a:r>
              <a:rPr lang="en-US" sz="2200" b="1" dirty="0">
                <a:solidFill>
                  <a:srgbClr val="6B0097"/>
                </a:solidFill>
              </a:rPr>
              <a:t>career</a:t>
            </a:r>
            <a:r>
              <a:rPr lang="en-US" sz="2200" dirty="0"/>
              <a:t>. Just a message a way.</a:t>
            </a:r>
            <a:endParaRPr sz="2200" dirty="0"/>
          </a:p>
        </p:txBody>
      </p:sp>
      <p:sp>
        <p:nvSpPr>
          <p:cNvPr id="142" name="Google Shape;142;p7"/>
          <p:cNvSpPr txBox="1">
            <a:spLocks noGrp="1"/>
          </p:cNvSpPr>
          <p:nvPr>
            <p:ph type="body" idx="2"/>
          </p:nvPr>
        </p:nvSpPr>
        <p:spPr>
          <a:xfrm>
            <a:off x="6228450" y="1365687"/>
            <a:ext cx="5900100" cy="4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None/>
            </a:pPr>
            <a:r>
              <a:rPr lang="en-US" sz="2600" b="1" dirty="0">
                <a:solidFill>
                  <a:srgbClr val="6B0097"/>
                </a:solidFill>
              </a:rPr>
              <a:t>Subject Ambassadors</a:t>
            </a:r>
            <a:endParaRPr sz="2600" dirty="0">
              <a:solidFill>
                <a:srgbClr val="6B0097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 dirty="0"/>
              <a:t>You will be one of the faces of our society to promote, volunteer and upskill in a society. </a:t>
            </a:r>
            <a:endParaRPr sz="2800" dirty="0"/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3B054F"/>
              </a:solidFill>
              <a:latin typeface="NTR"/>
              <a:ea typeface="NTR"/>
              <a:cs typeface="NTR"/>
              <a:sym typeface="NTR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 dirty="0"/>
              <a:t>Aiding with obtaining top-notch sponsors and individuals to workshops &amp; events</a:t>
            </a:r>
            <a:br>
              <a:rPr lang="en-US" sz="2800" dirty="0"/>
            </a:b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None/>
            </a:pP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None/>
            </a:pPr>
            <a:endParaRPr sz="1900" i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None/>
            </a:pPr>
            <a:endParaRPr sz="2200" i="1" dirty="0"/>
          </a:p>
        </p:txBody>
      </p:sp>
      <p:sp>
        <p:nvSpPr>
          <p:cNvPr id="143" name="Google Shape;143;p7"/>
          <p:cNvSpPr txBox="1">
            <a:spLocks noGrp="1"/>
          </p:cNvSpPr>
          <p:nvPr>
            <p:ph type="sldNum" idx="12"/>
          </p:nvPr>
        </p:nvSpPr>
        <p:spPr>
          <a:xfrm>
            <a:off x="11353801" y="6024563"/>
            <a:ext cx="414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423450" y="212275"/>
            <a:ext cx="46320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9011"/>
              <a:buFont typeface="Avenir"/>
              <a:buNone/>
            </a:pPr>
            <a:r>
              <a:rPr lang="en-US" sz="4044" b="1"/>
              <a:t>Corporate Relations</a:t>
            </a:r>
            <a:endParaRPr sz="4044" b="1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930"/>
              <a:buFont typeface="Arial"/>
              <a:buNone/>
            </a:pPr>
            <a:r>
              <a:rPr lang="en-US" sz="2244" b="1">
                <a:solidFill>
                  <a:srgbClr val="6B0097"/>
                </a:solidFill>
              </a:rPr>
              <a:t>Provide networking &amp; connections </a:t>
            </a:r>
            <a:endParaRPr sz="3822" b="1"/>
          </a:p>
        </p:txBody>
      </p:sp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 l="24067" r="26071" b="44364"/>
          <a:stretch/>
        </p:blipFill>
        <p:spPr>
          <a:xfrm>
            <a:off x="7903413" y="4177435"/>
            <a:ext cx="2202025" cy="221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/>
          <p:nvPr/>
        </p:nvSpPr>
        <p:spPr>
          <a:xfrm>
            <a:off x="6435075" y="6360800"/>
            <a:ext cx="5138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None/>
            </a:pPr>
            <a:r>
              <a:rPr lang="en-US" sz="19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[Scan the QR Code to become a Subject Rep]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328350" y="1312650"/>
            <a:ext cx="5900100" cy="4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76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ts val="2040"/>
              <a:buFont typeface="NTR"/>
              <a:buNone/>
            </a:pPr>
            <a:r>
              <a:rPr lang="en-US" sz="2140" b="1"/>
              <a:t>Department role</a:t>
            </a:r>
            <a:endParaRPr sz="2140" b="1"/>
          </a:p>
          <a:p>
            <a:pPr marL="228600" lvl="0" indent="-76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ts val="2040"/>
              <a:buFont typeface="NTR"/>
              <a:buNone/>
            </a:pPr>
            <a:endParaRPr sz="2140" b="1"/>
          </a:p>
          <a:p>
            <a:pPr marL="228600" lvl="0" indent="-76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ts val="2040"/>
              <a:buFont typeface="NTR"/>
              <a:buNone/>
            </a:pPr>
            <a:r>
              <a:rPr lang="en-US" sz="2140"/>
              <a:t>Responsible for Weekly Content Delivering:</a:t>
            </a:r>
            <a:endParaRPr sz="2140"/>
          </a:p>
          <a:p>
            <a:pPr marL="457200" lvl="0" indent="-3644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40"/>
              <a:buChar char="●"/>
            </a:pPr>
            <a:r>
              <a:rPr lang="en-US" sz="2140"/>
              <a:t>Plan, Design and Deliver weekly workshops</a:t>
            </a:r>
            <a:endParaRPr sz="2140"/>
          </a:p>
          <a:p>
            <a:pPr marL="457200" lvl="0" indent="-3644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40"/>
              <a:buChar char="●"/>
            </a:pPr>
            <a:r>
              <a:rPr lang="en-US" sz="2140"/>
              <a:t>Cooperate with Dicey Tech to deliver projects recognized by Big-Names</a:t>
            </a:r>
            <a:endParaRPr/>
          </a:p>
          <a:p>
            <a:pPr marL="457200" lvl="0" indent="-3644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40"/>
              <a:buChar char="●"/>
            </a:pPr>
            <a:r>
              <a:rPr lang="en-US" sz="2140"/>
              <a:t>Assist Operation Team to arrange Hackathons &amp; Guest Talks</a:t>
            </a:r>
            <a:endParaRPr sz="214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4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40"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2"/>
          </p:nvPr>
        </p:nvSpPr>
        <p:spPr>
          <a:xfrm>
            <a:off x="6291900" y="977988"/>
            <a:ext cx="5900100" cy="55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76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None/>
            </a:pPr>
            <a:r>
              <a:rPr lang="en-US" sz="2100" b="1"/>
              <a:t>What we can offer to you</a:t>
            </a:r>
            <a:endParaRPr sz="2100" b="1"/>
          </a:p>
          <a:p>
            <a:pPr marL="228600" lvl="0" indent="-76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054F"/>
              </a:buClr>
              <a:buSzPts val="2400"/>
              <a:buFont typeface="NTR"/>
              <a:buNone/>
            </a:pP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Deliver essential Data Science / Machine Learning fundamentals via Project-based Workshops</a:t>
            </a:r>
            <a:endParaRPr sz="21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Provide you with higher-level Machine Learning Projects or Hackathons</a:t>
            </a:r>
            <a:endParaRPr sz="2100">
              <a:solidFill>
                <a:srgbClr val="6B0097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100">
              <a:solidFill>
                <a:srgbClr val="6B0097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The workshop executive role: </a:t>
            </a:r>
            <a:r>
              <a:rPr lang="en-US" sz="2100" u="sng">
                <a:solidFill>
                  <a:schemeClr val="hlink"/>
                </a:solidFill>
              </a:rPr>
              <a:t>stay tuned!</a:t>
            </a:r>
            <a:endParaRPr sz="21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100"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423450" y="212273"/>
            <a:ext cx="113451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b="1"/>
              <a:t>Workshops</a:t>
            </a:r>
            <a:endParaRPr b="1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22" b="1">
                <a:solidFill>
                  <a:srgbClr val="6B0097"/>
                </a:solidFill>
              </a:rPr>
              <a:t>Provide workshops &amp; academic activities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946150" y="2736850"/>
            <a:ext cx="102997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/>
              <a:t>What is Data Science?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a5320bcf0_0_6"/>
          <p:cNvSpPr txBox="1">
            <a:spLocks noGrp="1"/>
          </p:cNvSpPr>
          <p:nvPr>
            <p:ph type="sldNum" idx="12"/>
          </p:nvPr>
        </p:nvSpPr>
        <p:spPr>
          <a:xfrm>
            <a:off x="11353801" y="6176963"/>
            <a:ext cx="414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7" name="Google Shape;167;g15a5320bcf0_0_6"/>
          <p:cNvSpPr txBox="1">
            <a:spLocks noGrp="1"/>
          </p:cNvSpPr>
          <p:nvPr>
            <p:ph type="title"/>
          </p:nvPr>
        </p:nvSpPr>
        <p:spPr>
          <a:xfrm>
            <a:off x="615036" y="213132"/>
            <a:ext cx="6105298" cy="108069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Extract Knowledge from Data</a:t>
            </a:r>
            <a:endParaRPr dirty="0"/>
          </a:p>
        </p:txBody>
      </p:sp>
      <p:sp>
        <p:nvSpPr>
          <p:cNvPr id="168" name="Google Shape;168;g15a5320bcf0_0_6"/>
          <p:cNvSpPr txBox="1">
            <a:spLocks noGrp="1"/>
          </p:cNvSpPr>
          <p:nvPr>
            <p:ph type="body" idx="1"/>
          </p:nvPr>
        </p:nvSpPr>
        <p:spPr>
          <a:xfrm>
            <a:off x="839788" y="1752600"/>
            <a:ext cx="3932100" cy="381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58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●"/>
            </a:pPr>
            <a:r>
              <a:rPr lang="en-US" sz="2400" dirty="0"/>
              <a:t>Countless applications:</a:t>
            </a:r>
            <a:endParaRPr sz="2400" dirty="0"/>
          </a:p>
          <a:p>
            <a:pPr marL="457200" lvl="1" indent="-13512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○"/>
            </a:pPr>
            <a:r>
              <a:rPr lang="en-US" sz="2000" dirty="0"/>
              <a:t> Fraud Detection</a:t>
            </a:r>
            <a:endParaRPr sz="2000" dirty="0"/>
          </a:p>
          <a:p>
            <a:pPr marL="457200" lvl="1" indent="-13512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○"/>
            </a:pPr>
            <a:r>
              <a:rPr lang="en-US" sz="2000" dirty="0"/>
              <a:t> Tumor Recognition</a:t>
            </a:r>
            <a:endParaRPr sz="2000" dirty="0"/>
          </a:p>
          <a:p>
            <a:pPr marL="457200" lvl="1" indent="-13512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○"/>
            </a:pPr>
            <a:r>
              <a:rPr lang="en-US" sz="2000" dirty="0"/>
              <a:t> Informing public policy</a:t>
            </a:r>
            <a:br>
              <a:rPr lang="en-US" sz="2000" dirty="0"/>
            </a:br>
            <a:endParaRPr sz="2000" dirty="0"/>
          </a:p>
          <a:p>
            <a:pPr marL="285750" lvl="0" indent="-2958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●"/>
            </a:pPr>
            <a:r>
              <a:rPr lang="en-US" sz="2400" dirty="0"/>
              <a:t>Interdisciplinary:</a:t>
            </a:r>
            <a:endParaRPr sz="2400" dirty="0"/>
          </a:p>
          <a:p>
            <a:pPr marL="457200" lvl="1" indent="-13512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○"/>
            </a:pPr>
            <a:r>
              <a:rPr lang="en-US" sz="2000" dirty="0"/>
              <a:t> Machine Learning</a:t>
            </a:r>
            <a:endParaRPr sz="2000" dirty="0"/>
          </a:p>
          <a:p>
            <a:pPr marL="457200" lvl="1" indent="-13512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○"/>
            </a:pPr>
            <a:r>
              <a:rPr lang="en-US" sz="2000" dirty="0"/>
              <a:t> Mathematics and Statistics</a:t>
            </a:r>
            <a:endParaRPr sz="2000" dirty="0"/>
          </a:p>
          <a:p>
            <a:pPr marL="457200" lvl="1" indent="-13512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28"/>
              <a:buFont typeface="NTR"/>
              <a:buChar char="○"/>
            </a:pPr>
            <a:r>
              <a:rPr lang="en-US" sz="2000" dirty="0"/>
              <a:t> Domain Knowledge</a:t>
            </a:r>
            <a:endParaRPr sz="2000" dirty="0"/>
          </a:p>
        </p:txBody>
      </p:sp>
      <p:pic>
        <p:nvPicPr>
          <p:cNvPr id="169" name="Google Shape;169;g15a5320bcf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194" y="1499216"/>
            <a:ext cx="5423201" cy="48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1259</Words>
  <Application>Microsoft Macintosh PowerPoint</Application>
  <PresentationFormat>Widescreen</PresentationFormat>
  <Paragraphs>254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NTR</vt:lpstr>
      <vt:lpstr>Trebuchet MS</vt:lpstr>
      <vt:lpstr>Times New Roman</vt:lpstr>
      <vt:lpstr>Avenir</vt:lpstr>
      <vt:lpstr>Calibri</vt:lpstr>
      <vt:lpstr>Twentieth Century</vt:lpstr>
      <vt:lpstr>Arial</vt:lpstr>
      <vt:lpstr>Avenir Book</vt:lpstr>
      <vt:lpstr>Office Theme</vt:lpstr>
      <vt:lpstr>Welcome &amp; Introduction Talk</vt:lpstr>
      <vt:lpstr>Focus 22/23</vt:lpstr>
      <vt:lpstr>Divisions</vt:lpstr>
      <vt:lpstr>Sponsorship Look out for sponsors &amp; partners</vt:lpstr>
      <vt:lpstr>Sponsorship Look out for sponsors &amp; partners</vt:lpstr>
      <vt:lpstr>Corporate Relations Provide networking &amp; connections </vt:lpstr>
      <vt:lpstr>Workshops Provide workshops &amp; academic activities</vt:lpstr>
      <vt:lpstr>PowerPoint Presentation</vt:lpstr>
      <vt:lpstr>Extract Knowledge from Data</vt:lpstr>
      <vt:lpstr>Beyond existing data, scientifically</vt:lpstr>
      <vt:lpstr>PowerPoint Presentation</vt:lpstr>
      <vt:lpstr>PowerPoint Presentation</vt:lpstr>
      <vt:lpstr>Our Definition:</vt:lpstr>
      <vt:lpstr>Machine Learning Pipeline</vt:lpstr>
      <vt:lpstr>Project-Based Workshops</vt:lpstr>
      <vt:lpstr>PowerPoint Presentation</vt:lpstr>
      <vt:lpstr>PowerPoint Presentation</vt:lpstr>
      <vt:lpstr>PowerPoint Presentation</vt:lpstr>
      <vt:lpstr>Workshop Plans  for This Semester</vt:lpstr>
      <vt:lpstr>PowerPoint Presentation</vt:lpstr>
      <vt:lpstr>We’ve got two questions for you!</vt:lpstr>
      <vt:lpstr>Any questions for us?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&amp; Introduction Talk</dc:title>
  <dc:creator>Yi Lu</dc:creator>
  <cp:lastModifiedBy>Vladislav Yotkov</cp:lastModifiedBy>
  <cp:revision>5</cp:revision>
  <dcterms:created xsi:type="dcterms:W3CDTF">2022-09-16T09:57:20Z</dcterms:created>
  <dcterms:modified xsi:type="dcterms:W3CDTF">2022-09-28T13:45:05Z</dcterms:modified>
</cp:coreProperties>
</file>